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89" r:id="rId5"/>
    <p:sldId id="258"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9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orient="horz" pos="13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79583" autoAdjust="0"/>
  </p:normalViewPr>
  <p:slideViewPr>
    <p:cSldViewPr snapToGrid="0" showGuides="1">
      <p:cViewPr varScale="1">
        <p:scale>
          <a:sx n="64" d="100"/>
          <a:sy n="64" d="100"/>
        </p:scale>
        <p:origin x="-716" y="-68"/>
      </p:cViewPr>
      <p:guideLst>
        <p:guide orient="horz" pos="2160"/>
        <p:guide orient="horz" pos="1390"/>
        <p:guide pos="3840"/>
      </p:guideLst>
    </p:cSldViewPr>
  </p:slideViewPr>
  <p:outlineViewPr>
    <p:cViewPr>
      <p:scale>
        <a:sx n="33" d="100"/>
        <a:sy n="33" d="100"/>
      </p:scale>
      <p:origin x="8" y="2185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BFD94-6C15-41EE-87A4-A87971440379}" type="datetimeFigureOut">
              <a:rPr lang="en-GB" smtClean="0"/>
              <a:pPr/>
              <a:t>05/03/2015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BD52F-95FF-43A3-B975-909E50C13C92}" type="slidenum">
              <a:rPr lang="en-GB" smtClean="0"/>
              <a:pPr/>
              <a:t>‹Nr.›</a:t>
            </a:fld>
            <a:endParaRPr lang="en-GB"/>
          </a:p>
        </p:txBody>
      </p:sp>
    </p:spTree>
    <p:extLst>
      <p:ext uri="{BB962C8B-B14F-4D97-AF65-F5344CB8AC3E}">
        <p14:creationId xmlns:p14="http://schemas.microsoft.com/office/powerpoint/2010/main" val="873368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CCCBD52F-95FF-43A3-B975-909E50C13C92}" type="slidenum">
              <a:rPr lang="en-GB" smtClean="0"/>
              <a:pPr/>
              <a:t>1</a:t>
            </a:fld>
            <a:endParaRPr lang="en-GB"/>
          </a:p>
        </p:txBody>
      </p:sp>
    </p:spTree>
    <p:extLst>
      <p:ext uri="{BB962C8B-B14F-4D97-AF65-F5344CB8AC3E}">
        <p14:creationId xmlns:p14="http://schemas.microsoft.com/office/powerpoint/2010/main" val="401560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47546BD2-6E17-4728-BF89-E9EFCB342554}" type="slidenum">
              <a:rPr lang="en-GB" smtClean="0">
                <a:latin typeface="Arial" charset="0"/>
                <a:ea typeface="ヒラギノ角ゴ Pro W3" charset="-128"/>
              </a:rPr>
              <a:pPr/>
              <a:t>14</a:t>
            </a:fld>
            <a:endParaRPr lang="en-GB" smtClean="0">
              <a:latin typeface="Arial" charset="0"/>
              <a:ea typeface="ヒラギノ角ゴ Pro W3" charset="-128"/>
            </a:endParaRPr>
          </a:p>
        </p:txBody>
      </p:sp>
      <p:sp>
        <p:nvSpPr>
          <p:cNvPr id="19459" name="Rectangle 2"/>
          <p:cNvSpPr>
            <a:spLocks noGrp="1" noRot="1" noChangeAspect="1" noChangeArrowheads="1" noTextEdit="1"/>
          </p:cNvSpPr>
          <p:nvPr>
            <p:ph type="sldImg"/>
          </p:nvPr>
        </p:nvSpPr>
        <p:spPr>
          <a:xfrm>
            <a:off x="109538" y="741363"/>
            <a:ext cx="6578600" cy="3702050"/>
          </a:xfrm>
          <a:ln/>
        </p:spPr>
      </p:sp>
      <p:sp>
        <p:nvSpPr>
          <p:cNvPr id="19460" name="Rectangle 3"/>
          <p:cNvSpPr>
            <a:spLocks noGrp="1" noChangeArrowheads="1"/>
          </p:cNvSpPr>
          <p:nvPr>
            <p:ph type="body" idx="1"/>
          </p:nvPr>
        </p:nvSpPr>
        <p:spPr>
          <a:noFill/>
          <a:ln/>
        </p:spPr>
        <p:txBody>
          <a:bodyPr/>
          <a:lstStyle/>
          <a:p>
            <a:pPr eaLnBrk="1" hangingPunct="1"/>
            <a:r>
              <a:rPr lang="en-GB" sz="1600" dirty="0" smtClean="0"/>
              <a:t>Organisation</a:t>
            </a:r>
            <a:r>
              <a:rPr lang="en-GB" sz="1600" baseline="0" dirty="0" smtClean="0"/>
              <a:t>s who run legality verification schemes will have to verify compliance with legal requirements in the forest. They also have to develop and verify chain of custody (</a:t>
            </a:r>
            <a:r>
              <a:rPr lang="en-GB" sz="1600" baseline="0" dirty="0" err="1" smtClean="0"/>
              <a:t>CoC</a:t>
            </a:r>
            <a:r>
              <a:rPr lang="en-GB" sz="1600" baseline="0" dirty="0" smtClean="0"/>
              <a:t>) system to cover timber movement from forest company to the point of sale (see also </a:t>
            </a:r>
            <a:r>
              <a:rPr lang="en-GB" sz="1600" baseline="0" dirty="0" err="1" smtClean="0"/>
              <a:t>CoC</a:t>
            </a:r>
            <a:r>
              <a:rPr lang="en-GB" sz="1600" baseline="0" dirty="0" smtClean="0"/>
              <a:t> slides on slides 18-23 of this PPT)</a:t>
            </a:r>
          </a:p>
          <a:p>
            <a:pPr eaLnBrk="1" hangingPunct="1"/>
            <a:r>
              <a:rPr lang="en-GB" sz="1600" baseline="0" dirty="0" err="1" smtClean="0"/>
              <a:t>CoC</a:t>
            </a:r>
            <a:r>
              <a:rPr lang="en-GB" sz="1600" baseline="0" dirty="0" smtClean="0"/>
              <a:t>: Process of controlling wood or fibre from a certified/legally verified forest through different stages in the supply chain to end products. </a:t>
            </a:r>
          </a:p>
          <a:p>
            <a:pPr eaLnBrk="1" hangingPunct="1"/>
            <a:r>
              <a:rPr lang="en-GB" sz="1600" dirty="0" smtClean="0"/>
              <a:t>Other materials include timber of unknown origin, illegal timber or conflict timber</a:t>
            </a:r>
          </a:p>
        </p:txBody>
      </p:sp>
    </p:spTree>
    <p:extLst>
      <p:ext uri="{BB962C8B-B14F-4D97-AF65-F5344CB8AC3E}">
        <p14:creationId xmlns:p14="http://schemas.microsoft.com/office/powerpoint/2010/main" val="1720530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r>
              <a:rPr lang="th-TH" dirty="0" smtClean="0"/>
              <a:t>ไม่มีแนวทาง/วีธีการร่วมหนึ่งเดียว</a:t>
            </a:r>
            <a:r>
              <a:rPr lang="th-TH" baseline="0" dirty="0" smtClean="0"/>
              <a:t> </a:t>
            </a:r>
            <a:endParaRPr lang="en-GB" dirty="0"/>
          </a:p>
        </p:txBody>
      </p:sp>
      <p:sp>
        <p:nvSpPr>
          <p:cNvPr id="4" name="Slide Number Placeholder 3"/>
          <p:cNvSpPr>
            <a:spLocks noGrp="1"/>
          </p:cNvSpPr>
          <p:nvPr>
            <p:ph type="sldNum" sz="quarter" idx="10"/>
          </p:nvPr>
        </p:nvSpPr>
        <p:spPr/>
        <p:txBody>
          <a:bodyPr/>
          <a:lstStyle/>
          <a:p>
            <a:pPr>
              <a:defRPr/>
            </a:pPr>
            <a:fld id="{C14361F3-58C2-48A6-99A3-7960365DF029}" type="slidenum">
              <a:rPr lang="en-GB" smtClean="0"/>
              <a:pPr>
                <a:defRPr/>
              </a:pPr>
              <a:t>15</a:t>
            </a:fld>
            <a:endParaRPr lang="en-GB"/>
          </a:p>
        </p:txBody>
      </p:sp>
    </p:spTree>
    <p:extLst>
      <p:ext uri="{BB962C8B-B14F-4D97-AF65-F5344CB8AC3E}">
        <p14:creationId xmlns:p14="http://schemas.microsoft.com/office/powerpoint/2010/main" val="2258795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16</a:t>
            </a:fld>
            <a:endParaRPr lang="en-GB"/>
          </a:p>
        </p:txBody>
      </p:sp>
    </p:spTree>
    <p:extLst>
      <p:ext uri="{BB962C8B-B14F-4D97-AF65-F5344CB8AC3E}">
        <p14:creationId xmlns:p14="http://schemas.microsoft.com/office/powerpoint/2010/main" val="2485743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19</a:t>
            </a:fld>
            <a:endParaRPr lang="en-GB"/>
          </a:p>
        </p:txBody>
      </p:sp>
    </p:spTree>
    <p:extLst>
      <p:ext uri="{BB962C8B-B14F-4D97-AF65-F5344CB8AC3E}">
        <p14:creationId xmlns:p14="http://schemas.microsoft.com/office/powerpoint/2010/main" val="3533557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r>
              <a:rPr lang="en-GB" dirty="0" smtClean="0"/>
              <a:t>BV: </a:t>
            </a:r>
            <a:r>
              <a:rPr lang="th-TH" dirty="0" smtClean="0"/>
              <a:t>ในส่วนของการตรวจสอบรับรองโดยฝ่ายที่สองนี้ถือเป็นส่วนสำคัญ</a:t>
            </a:r>
            <a:r>
              <a:rPr lang="th-TH" baseline="0" dirty="0" smtClean="0"/>
              <a:t>และมีความจำเป็น ทั้งนี้ก็มิได้รับรองว่าผู้ประเมินจะมีทักษะ หรือประสบการณ์ที่จำเป็นในการทำการตรวจสอบผู้ผลิต/จัดหาวัตถุดิบ หรือวัสดุ นั่นทำให้ต้องมีการรับรองลักษณะการปฏิบัติที่สอดคล้องทางกฎหมายตามที่ได้รับการรับรอง (</a:t>
            </a:r>
            <a:r>
              <a:rPr lang="en-US" baseline="0" dirty="0" smtClean="0"/>
              <a:t>Verified Legal Compliance: VLC)</a:t>
            </a:r>
            <a:endParaRPr lang="th-TH" dirty="0" smtClean="0"/>
          </a:p>
        </p:txBody>
      </p:sp>
      <p:sp>
        <p:nvSpPr>
          <p:cNvPr id="4" name="Slide Number Placeholder 3"/>
          <p:cNvSpPr>
            <a:spLocks noGrp="1"/>
          </p:cNvSpPr>
          <p:nvPr>
            <p:ph type="sldNum" sz="quarter" idx="10"/>
          </p:nvPr>
        </p:nvSpPr>
        <p:spPr/>
        <p:txBody>
          <a:bodyPr/>
          <a:lstStyle/>
          <a:p>
            <a:pPr>
              <a:defRPr/>
            </a:pPr>
            <a:fld id="{C14361F3-58C2-48A6-99A3-7960365DF029}" type="slidenum">
              <a:rPr lang="en-GB" smtClean="0"/>
              <a:pPr>
                <a:defRPr/>
              </a:pPr>
              <a:t>20</a:t>
            </a:fld>
            <a:endParaRPr lang="en-GB"/>
          </a:p>
        </p:txBody>
      </p:sp>
    </p:spTree>
    <p:extLst>
      <p:ext uri="{BB962C8B-B14F-4D97-AF65-F5344CB8AC3E}">
        <p14:creationId xmlns:p14="http://schemas.microsoft.com/office/powerpoint/2010/main" val="57869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C14361F3-58C2-48A6-99A3-7960365DF029}" type="slidenum">
              <a:rPr lang="en-GB" smtClean="0"/>
              <a:pPr>
                <a:defRPr/>
              </a:pPr>
              <a:t>21</a:t>
            </a:fld>
            <a:endParaRPr lang="en-GB"/>
          </a:p>
        </p:txBody>
      </p:sp>
    </p:spTree>
    <p:extLst>
      <p:ext uri="{BB962C8B-B14F-4D97-AF65-F5344CB8AC3E}">
        <p14:creationId xmlns:p14="http://schemas.microsoft.com/office/powerpoint/2010/main" val="3701434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C14361F3-58C2-48A6-99A3-7960365DF029}" type="slidenum">
              <a:rPr lang="en-GB" smtClean="0"/>
              <a:pPr>
                <a:defRPr/>
              </a:pPr>
              <a:t>22</a:t>
            </a:fld>
            <a:endParaRPr lang="en-GB"/>
          </a:p>
        </p:txBody>
      </p:sp>
    </p:spTree>
    <p:extLst>
      <p:ext uri="{BB962C8B-B14F-4D97-AF65-F5344CB8AC3E}">
        <p14:creationId xmlns:p14="http://schemas.microsoft.com/office/powerpoint/2010/main" val="505245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i="0" dirty="0" err="1" smtClean="0"/>
              <a:t>Majority</a:t>
            </a:r>
            <a:r>
              <a:rPr lang="de-DE" i="0" dirty="0" smtClean="0"/>
              <a:t> </a:t>
            </a:r>
            <a:r>
              <a:rPr lang="de-DE" i="0" dirty="0" err="1" smtClean="0"/>
              <a:t>of</a:t>
            </a:r>
            <a:r>
              <a:rPr lang="de-DE" i="0" dirty="0" smtClean="0"/>
              <a:t> </a:t>
            </a:r>
            <a:r>
              <a:rPr lang="de-DE" i="0" dirty="0" err="1" smtClean="0"/>
              <a:t>legality</a:t>
            </a:r>
            <a:r>
              <a:rPr lang="de-DE" i="0" dirty="0" smtClean="0"/>
              <a:t> </a:t>
            </a:r>
            <a:r>
              <a:rPr lang="de-DE" i="0" dirty="0" err="1" smtClean="0"/>
              <a:t>verification</a:t>
            </a:r>
            <a:r>
              <a:rPr lang="de-DE" i="0" dirty="0" smtClean="0"/>
              <a:t> </a:t>
            </a:r>
            <a:r>
              <a:rPr lang="de-DE" i="0" dirty="0" err="1" smtClean="0"/>
              <a:t>schemes</a:t>
            </a:r>
            <a:r>
              <a:rPr lang="de-DE" i="0" dirty="0" smtClean="0"/>
              <a:t> </a:t>
            </a:r>
            <a:r>
              <a:rPr lang="de-DE" i="0" dirty="0" err="1" smtClean="0"/>
              <a:t>use</a:t>
            </a:r>
            <a:r>
              <a:rPr lang="de-DE" i="0" dirty="0" smtClean="0"/>
              <a:t> </a:t>
            </a:r>
            <a:r>
              <a:rPr lang="de-DE" i="0" dirty="0" err="1" smtClean="0"/>
              <a:t>conventional</a:t>
            </a:r>
            <a:r>
              <a:rPr lang="de-DE" i="0" baseline="0" dirty="0" smtClean="0"/>
              <a:t> </a:t>
            </a:r>
            <a:r>
              <a:rPr lang="de-DE" i="0" baseline="0" dirty="0" err="1" smtClean="0"/>
              <a:t>approach</a:t>
            </a:r>
            <a:r>
              <a:rPr lang="de-DE" i="0" baseline="0" dirty="0" smtClean="0"/>
              <a:t> (</a:t>
            </a:r>
            <a:r>
              <a:rPr lang="de-DE" i="0" baseline="0" dirty="0" err="1" smtClean="0"/>
              <a:t>paper-based</a:t>
            </a:r>
            <a:r>
              <a:rPr lang="de-DE" i="0" baseline="0" dirty="0" smtClean="0"/>
              <a:t>) </a:t>
            </a:r>
            <a:r>
              <a:rPr lang="de-DE" i="0" baseline="0" dirty="0" err="1" smtClean="0"/>
              <a:t>except</a:t>
            </a:r>
            <a:r>
              <a:rPr lang="de-DE" i="0" baseline="0" dirty="0" smtClean="0"/>
              <a:t> </a:t>
            </a:r>
            <a:r>
              <a:rPr lang="de-DE" i="0" baseline="0" dirty="0" err="1" smtClean="0"/>
              <a:t>Certisource</a:t>
            </a:r>
            <a:r>
              <a:rPr lang="de-DE" i="0" baseline="0" dirty="0" smtClean="0"/>
              <a:t> </a:t>
            </a:r>
            <a:r>
              <a:rPr lang="de-DE" i="0" baseline="0" dirty="0" err="1" smtClean="0"/>
              <a:t>which</a:t>
            </a:r>
            <a:r>
              <a:rPr lang="de-DE" i="0" baseline="0" dirty="0" smtClean="0"/>
              <a:t> </a:t>
            </a:r>
            <a:r>
              <a:rPr lang="de-DE" i="0" baseline="0" dirty="0" err="1" smtClean="0"/>
              <a:t>uses</a:t>
            </a:r>
            <a:r>
              <a:rPr lang="de-DE" i="0" baseline="0" dirty="0" smtClean="0"/>
              <a:t> DNA </a:t>
            </a:r>
            <a:r>
              <a:rPr lang="de-DE" i="0" baseline="0" dirty="0" err="1" smtClean="0"/>
              <a:t>approach</a:t>
            </a:r>
            <a:r>
              <a:rPr lang="de-DE" i="0" baseline="0" dirty="0" smtClean="0"/>
              <a:t>. In </a:t>
            </a:r>
            <a:r>
              <a:rPr lang="de-DE" i="0" baseline="0" dirty="0" err="1" smtClean="0"/>
              <a:t>addition</a:t>
            </a:r>
            <a:r>
              <a:rPr lang="de-DE" i="0" baseline="0" dirty="0" smtClean="0"/>
              <a:t>, </a:t>
            </a:r>
            <a:r>
              <a:rPr lang="de-DE" i="0" baseline="0" dirty="0" err="1" smtClean="0"/>
              <a:t>Certisource</a:t>
            </a:r>
            <a:r>
              <a:rPr lang="de-DE" i="0" baseline="0" dirty="0" smtClean="0"/>
              <a:t> </a:t>
            </a:r>
            <a:r>
              <a:rPr lang="en-GB" i="0" baseline="0" noProof="0" dirty="0" smtClean="0"/>
              <a:t>also</a:t>
            </a:r>
            <a:r>
              <a:rPr lang="de-DE" i="0" baseline="0" dirty="0" smtClean="0"/>
              <a:t> </a:t>
            </a:r>
            <a:r>
              <a:rPr lang="de-DE" i="0" baseline="0" dirty="0" err="1" smtClean="0"/>
              <a:t>requires</a:t>
            </a:r>
            <a:r>
              <a:rPr lang="de-DE" i="0" baseline="0" dirty="0" smtClean="0"/>
              <a:t> </a:t>
            </a:r>
            <a:r>
              <a:rPr lang="de-DE" i="0" baseline="0" dirty="0" err="1" smtClean="0"/>
              <a:t>that</a:t>
            </a:r>
            <a:r>
              <a:rPr lang="de-DE" i="0" baseline="0" dirty="0" smtClean="0"/>
              <a:t> </a:t>
            </a:r>
            <a:r>
              <a:rPr lang="de-DE" i="0" baseline="0" dirty="0" err="1" smtClean="0"/>
              <a:t>each</a:t>
            </a:r>
            <a:r>
              <a:rPr lang="de-DE" i="0" baseline="0" dirty="0" smtClean="0"/>
              <a:t> </a:t>
            </a:r>
            <a:r>
              <a:rPr lang="de-DE" i="0" baseline="0" dirty="0" err="1" smtClean="0"/>
              <a:t>batch</a:t>
            </a:r>
            <a:r>
              <a:rPr lang="de-DE" i="0" baseline="0" dirty="0" smtClean="0"/>
              <a:t> </a:t>
            </a:r>
            <a:r>
              <a:rPr lang="de-DE" i="0" baseline="0" dirty="0" err="1" smtClean="0"/>
              <a:t>of</a:t>
            </a:r>
            <a:r>
              <a:rPr lang="de-DE" i="0" baseline="0" dirty="0" smtClean="0"/>
              <a:t> </a:t>
            </a:r>
            <a:r>
              <a:rPr lang="de-DE" i="0" baseline="0" dirty="0" err="1" smtClean="0"/>
              <a:t>timber</a:t>
            </a:r>
            <a:r>
              <a:rPr lang="de-DE" i="0" baseline="0" dirty="0" smtClean="0"/>
              <a:t> </a:t>
            </a:r>
            <a:r>
              <a:rPr lang="de-DE" i="0" baseline="0" dirty="0" err="1" smtClean="0"/>
              <a:t>is</a:t>
            </a:r>
            <a:r>
              <a:rPr lang="de-DE" i="0" baseline="0" dirty="0" smtClean="0"/>
              <a:t> </a:t>
            </a:r>
            <a:r>
              <a:rPr lang="de-DE" i="0" baseline="0" dirty="0" err="1" smtClean="0"/>
              <a:t>audited</a:t>
            </a:r>
            <a:r>
              <a:rPr lang="de-DE" i="0" baseline="0" dirty="0" smtClean="0"/>
              <a:t>, </a:t>
            </a:r>
            <a:r>
              <a:rPr lang="de-DE" i="0" baseline="0" dirty="0" err="1" smtClean="0"/>
              <a:t>meaning</a:t>
            </a:r>
            <a:r>
              <a:rPr lang="de-DE" i="0" baseline="0" dirty="0" smtClean="0"/>
              <a:t> </a:t>
            </a:r>
            <a:r>
              <a:rPr lang="de-DE" i="0" baseline="0" dirty="0" err="1" smtClean="0"/>
              <a:t>that</a:t>
            </a:r>
            <a:r>
              <a:rPr lang="de-DE" i="0" baseline="0" dirty="0" smtClean="0"/>
              <a:t> </a:t>
            </a:r>
            <a:r>
              <a:rPr lang="de-DE" i="0" baseline="0" dirty="0" err="1" smtClean="0"/>
              <a:t>certificates</a:t>
            </a:r>
            <a:r>
              <a:rPr lang="en-GB" i="0" baseline="0" dirty="0" smtClean="0"/>
              <a:t> are specific to a batch of logs of a single species. This is different to other major verification schemes in which certificates last for certain years and include products scope (i.e. can include different products of different species)</a:t>
            </a:r>
          </a:p>
        </p:txBody>
      </p:sp>
      <p:sp>
        <p:nvSpPr>
          <p:cNvPr id="4" name="Foliennummernplatzhalter 3"/>
          <p:cNvSpPr>
            <a:spLocks noGrp="1"/>
          </p:cNvSpPr>
          <p:nvPr>
            <p:ph type="sldNum" sz="quarter" idx="10"/>
          </p:nvPr>
        </p:nvSpPr>
        <p:spPr/>
        <p:txBody>
          <a:bodyPr/>
          <a:lstStyle/>
          <a:p>
            <a:fld id="{CCCBD52F-95FF-43A3-B975-909E50C13C92}" type="slidenum">
              <a:rPr lang="en-GB" smtClean="0"/>
              <a:pPr/>
              <a:t>23</a:t>
            </a:fld>
            <a:endParaRPr lang="en-GB"/>
          </a:p>
        </p:txBody>
      </p:sp>
    </p:spTree>
    <p:extLst>
      <p:ext uri="{BB962C8B-B14F-4D97-AF65-F5344CB8AC3E}">
        <p14:creationId xmlns:p14="http://schemas.microsoft.com/office/powerpoint/2010/main" val="3317424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r>
              <a:rPr lang="en-GB" dirty="0" smtClean="0"/>
              <a:t>ISO Guide</a:t>
            </a:r>
            <a:r>
              <a:rPr lang="en-GB" baseline="0" dirty="0" smtClean="0"/>
              <a:t> 65:</a:t>
            </a:r>
            <a:r>
              <a:rPr lang="th-TH" baseline="0" dirty="0" smtClean="0"/>
              <a:t> ข้อกำหนดทั่วไปสำหรับกลไกดำเนินการระบบการรับรองผลิตภัณฑ์</a:t>
            </a:r>
            <a:r>
              <a:rPr lang="en-GB" baseline="0" dirty="0" smtClean="0"/>
              <a:t> </a:t>
            </a:r>
            <a:endParaRPr lang="th-TH" baseline="0" dirty="0" smtClean="0"/>
          </a:p>
          <a:p>
            <a:r>
              <a:rPr lang="en-GB" baseline="0" dirty="0" smtClean="0"/>
              <a:t>ISO/ 17021:  </a:t>
            </a:r>
            <a:r>
              <a:rPr lang="th-TH" baseline="0" dirty="0" smtClean="0"/>
              <a:t>ข้อกำหนดสำหรับกลไกที่จัดทำการตรวจสอบและรับรองระบบการบริหารจัดการ</a:t>
            </a:r>
            <a:endParaRPr lang="en-GB" dirty="0"/>
          </a:p>
        </p:txBody>
      </p:sp>
      <p:sp>
        <p:nvSpPr>
          <p:cNvPr id="4" name="Slide Number Placeholder 3"/>
          <p:cNvSpPr>
            <a:spLocks noGrp="1"/>
          </p:cNvSpPr>
          <p:nvPr>
            <p:ph type="sldNum" sz="quarter" idx="10"/>
          </p:nvPr>
        </p:nvSpPr>
        <p:spPr/>
        <p:txBody>
          <a:bodyPr/>
          <a:lstStyle/>
          <a:p>
            <a:pPr>
              <a:defRPr/>
            </a:pPr>
            <a:fld id="{C14361F3-58C2-48A6-99A3-7960365DF029}" type="slidenum">
              <a:rPr lang="en-GB" smtClean="0"/>
              <a:pPr>
                <a:defRPr/>
              </a:pPr>
              <a:t>24</a:t>
            </a:fld>
            <a:endParaRPr lang="en-GB"/>
          </a:p>
        </p:txBody>
      </p:sp>
    </p:spTree>
    <p:extLst>
      <p:ext uri="{BB962C8B-B14F-4D97-AF65-F5344CB8AC3E}">
        <p14:creationId xmlns:p14="http://schemas.microsoft.com/office/powerpoint/2010/main" val="864834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25</a:t>
            </a:fld>
            <a:endParaRPr lang="en-GB"/>
          </a:p>
        </p:txBody>
      </p:sp>
    </p:spTree>
    <p:extLst>
      <p:ext uri="{BB962C8B-B14F-4D97-AF65-F5344CB8AC3E}">
        <p14:creationId xmlns:p14="http://schemas.microsoft.com/office/powerpoint/2010/main" val="2943283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80FBA2F-6C00-463D-AFE7-E35F4B4A5577}" type="slidenum">
              <a:rPr lang="zh-TW" altLang="en-US" smtClean="0"/>
              <a:pPr/>
              <a:t>2</a:t>
            </a:fld>
            <a:endParaRPr lang="zh-TW" altLang="en-US"/>
          </a:p>
        </p:txBody>
      </p:sp>
    </p:spTree>
    <p:extLst>
      <p:ext uri="{BB962C8B-B14F-4D97-AF65-F5344CB8AC3E}">
        <p14:creationId xmlns:p14="http://schemas.microsoft.com/office/powerpoint/2010/main" val="1117137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CCCBD52F-95FF-43A3-B975-909E50C13C92}" type="slidenum">
              <a:rPr lang="en-GB" smtClean="0"/>
              <a:pPr/>
              <a:t>26</a:t>
            </a:fld>
            <a:endParaRPr lang="en-GB"/>
          </a:p>
        </p:txBody>
      </p:sp>
    </p:spTree>
    <p:extLst>
      <p:ext uri="{BB962C8B-B14F-4D97-AF65-F5344CB8AC3E}">
        <p14:creationId xmlns:p14="http://schemas.microsoft.com/office/powerpoint/2010/main" val="1075030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CBD52F-95FF-43A3-B975-909E50C13C92}" type="slidenum">
              <a:rPr lang="en-GB" smtClean="0"/>
              <a:pPr/>
              <a:t>3</a:t>
            </a:fld>
            <a:endParaRPr lang="en-GB"/>
          </a:p>
        </p:txBody>
      </p:sp>
    </p:spTree>
    <p:extLst>
      <p:ext uri="{BB962C8B-B14F-4D97-AF65-F5344CB8AC3E}">
        <p14:creationId xmlns:p14="http://schemas.microsoft.com/office/powerpoint/2010/main" val="3118279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Other materials include</a:t>
            </a:r>
            <a:r>
              <a:rPr lang="en-GB" baseline="0" dirty="0" smtClean="0"/>
              <a:t> timber of unknown origin, illegal timber or conflict timber</a:t>
            </a:r>
            <a:endParaRPr lang="en-GB" dirty="0" smtClean="0"/>
          </a:p>
        </p:txBody>
      </p:sp>
      <p:sp>
        <p:nvSpPr>
          <p:cNvPr id="4" name="Slide Number Placeholder 3"/>
          <p:cNvSpPr>
            <a:spLocks noGrp="1"/>
          </p:cNvSpPr>
          <p:nvPr>
            <p:ph type="sldNum" sz="quarter" idx="10"/>
          </p:nvPr>
        </p:nvSpPr>
        <p:spPr/>
        <p:txBody>
          <a:bodyPr/>
          <a:lstStyle/>
          <a:p>
            <a:fld id="{CCCBD52F-95FF-43A3-B975-909E50C13C92}" type="slidenum">
              <a:rPr lang="en-GB" smtClean="0"/>
              <a:pPr/>
              <a:t>4</a:t>
            </a:fld>
            <a:endParaRPr lang="en-GB"/>
          </a:p>
        </p:txBody>
      </p:sp>
    </p:spTree>
    <p:extLst>
      <p:ext uri="{BB962C8B-B14F-4D97-AF65-F5344CB8AC3E}">
        <p14:creationId xmlns:p14="http://schemas.microsoft.com/office/powerpoint/2010/main" val="894523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0" dirty="0" smtClean="0"/>
              <a:t>Third</a:t>
            </a:r>
            <a:r>
              <a:rPr lang="en-GB" i="0" baseline="0" dirty="0" smtClean="0"/>
              <a:t> bullet point: in many countries the gap between current management practice and sustainable forest management is so wide that it will be very difficult for forest managers to achieve sustainable forest management. So in order to help them achieve SFM gradually, legality is usually addressed as the first step towards SFM.</a:t>
            </a:r>
            <a:endParaRPr lang="en-GB" i="0" dirty="0" smtClean="0"/>
          </a:p>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5</a:t>
            </a:fld>
            <a:endParaRPr lang="en-GB"/>
          </a:p>
        </p:txBody>
      </p:sp>
    </p:spTree>
    <p:extLst>
      <p:ext uri="{BB962C8B-B14F-4D97-AF65-F5344CB8AC3E}">
        <p14:creationId xmlns:p14="http://schemas.microsoft.com/office/powerpoint/2010/main" val="2980825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ยังไม่พบว่ามีนิยาม</a:t>
            </a:r>
            <a:r>
              <a:rPr lang="th-TH" baseline="0" dirty="0" smtClean="0"/>
              <a:t> หรือคำจำกัดความของความถูกต้องตามกฎหมายที่ทั่วโลกให้การยอมรับ แต่มีข้อตกลงเพิ่มเติมในส่วนขององค์ประกอบหลักๆ (ตัวอย่างที่ คือ </a:t>
            </a:r>
            <a:r>
              <a:rPr lang="en-US" baseline="0" dirty="0" smtClean="0"/>
              <a:t>EU TR </a:t>
            </a:r>
            <a:r>
              <a:rPr lang="th-TH" baseline="0" dirty="0" smtClean="0"/>
              <a:t>และ </a:t>
            </a:r>
            <a:r>
              <a:rPr lang="en-US" baseline="0" dirty="0" smtClean="0"/>
              <a:t>FLEGT VPA) </a:t>
            </a:r>
          </a:p>
          <a:p>
            <a:r>
              <a:rPr lang="th-TH" baseline="0" dirty="0" smtClean="0"/>
              <a:t>ซึ่งก็มีอีกหลายๆ องค์กรที่ได้พยายามกำหนด หรือนิยามความหมายของความถูกต้องทางกฎหมาย อาทิ</a:t>
            </a:r>
            <a:r>
              <a:rPr lang="en-US" baseline="0" dirty="0" smtClean="0"/>
              <a:t> TFT,</a:t>
            </a:r>
            <a:r>
              <a:rPr lang="en-GB" baseline="0" dirty="0" smtClean="0"/>
              <a:t> WWF </a:t>
            </a:r>
            <a:r>
              <a:rPr lang="th-TH" baseline="0" dirty="0" smtClean="0"/>
              <a:t>และ</a:t>
            </a:r>
            <a:r>
              <a:rPr lang="en-GB" baseline="0" dirty="0" smtClean="0"/>
              <a:t> TRAFFIC</a:t>
            </a:r>
            <a:endParaRPr lang="th-TH" baseline="0" dirty="0" smtClean="0"/>
          </a:p>
          <a:p>
            <a:r>
              <a:rPr lang="th-TH" baseline="0" dirty="0" smtClean="0"/>
              <a:t>ก่อนหน้านั้น ความถูกต้องทางกฎหมาย หมายถึง ที่มา หรือจุดเริ่มต้นทางกฎหมาย แต่ทว่า การดำเนินงาน ประสบการณ์การปฏิบัติทั้งในภาคสนาม/พื้นที่ ก็ได้ปรับปรุงนิยามคำจำกัดความให้อยู่ในขอบเขตของกฎหมาย และระเบียบปฏิบัติ ดังนั้นนิยามของความถูกต้องทางกฎหมายจึงมิใช่สิทธิความชอบธรรมทางกฎหมายในการปลูก/ถือครองพื้นที่ป่า แต่เป็นส่วนที่สอดคล้องกับกฎหมายระเบียบปฏิบัติด้านป่าไม้และสิ่งแวดล้อม ซึ่ง ณ วันนี้ ความถูกต้องชอบธรรมโดยทั่วไปจะอ้างถึงการปฏิบัติตาม หรือความสอดคล้องทางกฎหมาย</a:t>
            </a:r>
            <a:endParaRPr lang="en-GB" dirty="0"/>
          </a:p>
        </p:txBody>
      </p:sp>
      <p:sp>
        <p:nvSpPr>
          <p:cNvPr id="4" name="Slide Number Placeholder 3"/>
          <p:cNvSpPr>
            <a:spLocks noGrp="1"/>
          </p:cNvSpPr>
          <p:nvPr>
            <p:ph type="sldNum" sz="quarter" idx="10"/>
          </p:nvPr>
        </p:nvSpPr>
        <p:spPr/>
        <p:txBody>
          <a:bodyPr/>
          <a:lstStyle/>
          <a:p>
            <a:fld id="{774A6259-5375-4EC7-B518-9A95AC37C582}" type="slidenum">
              <a:rPr lang="zh-TW" altLang="en-US" smtClean="0"/>
              <a:pPr/>
              <a:t>6</a:t>
            </a:fld>
            <a:endParaRPr lang="zh-TW" altLang="en-US"/>
          </a:p>
        </p:txBody>
      </p:sp>
    </p:spTree>
    <p:extLst>
      <p:ext uri="{BB962C8B-B14F-4D97-AF65-F5344CB8AC3E}">
        <p14:creationId xmlns:p14="http://schemas.microsoft.com/office/powerpoint/2010/main" val="2850652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7</a:t>
            </a:fld>
            <a:endParaRPr lang="en-GB"/>
          </a:p>
        </p:txBody>
      </p:sp>
    </p:spTree>
    <p:extLst>
      <p:ext uri="{BB962C8B-B14F-4D97-AF65-F5344CB8AC3E}">
        <p14:creationId xmlns:p14="http://schemas.microsoft.com/office/powerpoint/2010/main" val="2234537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คุณอาจจะเคยได้ยินคำหลักๆ</a:t>
            </a:r>
            <a:r>
              <a:rPr lang="th-TH" baseline="0" dirty="0" smtClean="0"/>
              <a:t> </a:t>
            </a:r>
            <a:r>
              <a:rPr lang="en-US" baseline="0" dirty="0" smtClean="0"/>
              <a:t>2 </a:t>
            </a:r>
            <a:r>
              <a:rPr lang="th-TH" baseline="0" dirty="0" smtClean="0"/>
              <a:t>คำ คือ</a:t>
            </a:r>
            <a:r>
              <a:rPr lang="en-US" baseline="0" dirty="0" smtClean="0"/>
              <a:t>: </a:t>
            </a:r>
            <a:r>
              <a:rPr lang="th-TH" baseline="0" dirty="0" smtClean="0"/>
              <a:t>การตรวจพิสูจน์ (</a:t>
            </a:r>
            <a:r>
              <a:rPr lang="en-US" baseline="0" dirty="0" smtClean="0"/>
              <a:t>Verification) </a:t>
            </a:r>
            <a:r>
              <a:rPr lang="th-TH" baseline="0" dirty="0" smtClean="0"/>
              <a:t>และการรับรอง (</a:t>
            </a:r>
            <a:r>
              <a:rPr lang="en-US" baseline="0" dirty="0" smtClean="0"/>
              <a:t>Certification) </a:t>
            </a:r>
            <a:r>
              <a:rPr lang="th-TH" baseline="0" dirty="0" smtClean="0"/>
              <a:t>แล้วทั้งสองคำนี้มีความแตกต่างกันอย่างไร? ความแตกต่างหลักๆ ก็คือ การได้รับการรับรองคุณสมบัติ (</a:t>
            </a:r>
            <a:r>
              <a:rPr lang="en-US" baseline="0" dirty="0" smtClean="0"/>
              <a:t>Accreditation) </a:t>
            </a:r>
            <a:r>
              <a:rPr lang="th-TH" baseline="0" dirty="0" smtClean="0"/>
              <a:t>ในการตรวจพิสูจน์ (</a:t>
            </a:r>
            <a:r>
              <a:rPr lang="en-US" baseline="0" dirty="0" smtClean="0"/>
              <a:t>Verification) </a:t>
            </a:r>
            <a:r>
              <a:rPr lang="th-TH" baseline="0" dirty="0" smtClean="0"/>
              <a:t>องค์กรซึ่งทำหน้าที่สอบทานหรือตรวจสอบจะไม่ต้องรับการรับรองคุณสมบัติ แต่ในการรับรอง (</a:t>
            </a:r>
            <a:r>
              <a:rPr lang="en-US" baseline="0" dirty="0" smtClean="0"/>
              <a:t>Certification) </a:t>
            </a:r>
            <a:r>
              <a:rPr lang="th-TH" baseline="0" dirty="0" smtClean="0"/>
              <a:t>องค์กรซึ่งทำหน้าที่สอบทานหรือตรวจสอบจะต้องรับการรับรองคุณสมบัติ</a:t>
            </a:r>
            <a:endParaRPr lang="th-TH" dirty="0" smtClean="0"/>
          </a:p>
        </p:txBody>
      </p:sp>
      <p:sp>
        <p:nvSpPr>
          <p:cNvPr id="4" name="Slide Number Placeholder 3"/>
          <p:cNvSpPr>
            <a:spLocks noGrp="1"/>
          </p:cNvSpPr>
          <p:nvPr>
            <p:ph type="sldNum" sz="quarter" idx="10"/>
          </p:nvPr>
        </p:nvSpPr>
        <p:spPr/>
        <p:txBody>
          <a:bodyPr/>
          <a:lstStyle/>
          <a:p>
            <a:fld id="{774A6259-5375-4EC7-B518-9A95AC37C582}" type="slidenum">
              <a:rPr lang="zh-TW" altLang="en-US" smtClean="0"/>
              <a:pPr/>
              <a:t>9</a:t>
            </a:fld>
            <a:endParaRPr lang="zh-TW" altLang="en-US"/>
          </a:p>
        </p:txBody>
      </p:sp>
    </p:spTree>
    <p:extLst>
      <p:ext uri="{BB962C8B-B14F-4D97-AF65-F5344CB8AC3E}">
        <p14:creationId xmlns:p14="http://schemas.microsoft.com/office/powerpoint/2010/main" val="3885010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Basic</a:t>
            </a:r>
            <a:r>
              <a:rPr lang="en-GB" baseline="0" dirty="0" smtClean="0"/>
              <a:t> component of VLO: legal right to harvest and payment of fees and taxes</a:t>
            </a:r>
            <a:endParaRPr lang="en-GB" dirty="0" smtClean="0"/>
          </a:p>
        </p:txBody>
      </p:sp>
      <p:sp>
        <p:nvSpPr>
          <p:cNvPr id="4" name="Foliennummernplatzhalter 3"/>
          <p:cNvSpPr>
            <a:spLocks noGrp="1"/>
          </p:cNvSpPr>
          <p:nvPr>
            <p:ph type="sldNum" sz="quarter" idx="10"/>
          </p:nvPr>
        </p:nvSpPr>
        <p:spPr/>
        <p:txBody>
          <a:bodyPr/>
          <a:lstStyle/>
          <a:p>
            <a:fld id="{CCCBD52F-95FF-43A3-B975-909E50C13C92}" type="slidenum">
              <a:rPr lang="en-GB" smtClean="0"/>
              <a:pPr/>
              <a:t>12</a:t>
            </a:fld>
            <a:endParaRPr lang="en-GB"/>
          </a:p>
        </p:txBody>
      </p:sp>
    </p:spTree>
    <p:extLst>
      <p:ext uri="{BB962C8B-B14F-4D97-AF65-F5344CB8AC3E}">
        <p14:creationId xmlns:p14="http://schemas.microsoft.com/office/powerpoint/2010/main" val="3447801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53844" y="605996"/>
            <a:ext cx="9144000" cy="879475"/>
          </a:xfrm>
        </p:spPr>
        <p:txBody>
          <a:bodyPr anchor="b">
            <a:normAutofit/>
          </a:bodyPr>
          <a:lstStyle>
            <a:lvl1pPr algn="l">
              <a:defRPr sz="4000" b="1"/>
            </a:lvl1pPr>
          </a:lstStyle>
          <a:p>
            <a:r>
              <a:rPr lang="en-US" dirty="0" smtClean="0"/>
              <a:t>Click to edit Master title style</a:t>
            </a:r>
            <a:endParaRPr lang="en-GB" dirty="0"/>
          </a:p>
        </p:txBody>
      </p:sp>
      <p:sp>
        <p:nvSpPr>
          <p:cNvPr id="3" name="Subtitle 2"/>
          <p:cNvSpPr>
            <a:spLocks noGrp="1"/>
          </p:cNvSpPr>
          <p:nvPr>
            <p:ph type="subTitle" idx="1"/>
          </p:nvPr>
        </p:nvSpPr>
        <p:spPr>
          <a:xfrm>
            <a:off x="953844" y="1688092"/>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cxnSp>
        <p:nvCxnSpPr>
          <p:cNvPr id="9" name="Straight Connector 8"/>
          <p:cNvCxnSpPr/>
          <p:nvPr userDrawn="1"/>
        </p:nvCxnSpPr>
        <p:spPr>
          <a:xfrm>
            <a:off x="1054249" y="1485471"/>
            <a:ext cx="11144923"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729"/>
          <a:stretch/>
        </p:blipFill>
        <p:spPr>
          <a:xfrm>
            <a:off x="0" y="-1357755"/>
            <a:ext cx="12199172" cy="8406256"/>
          </a:xfrm>
          <a:prstGeom prst="rect">
            <a:avLst/>
          </a:prstGeom>
        </p:spPr>
      </p:pic>
    </p:spTree>
    <p:extLst>
      <p:ext uri="{BB962C8B-B14F-4D97-AF65-F5344CB8AC3E}">
        <p14:creationId xmlns:p14="http://schemas.microsoft.com/office/powerpoint/2010/main" val="10464230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atin typeface="+mn-l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3354330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5332" y="1441526"/>
            <a:ext cx="10515600" cy="537882"/>
          </a:xfrm>
        </p:spPr>
        <p:txBody>
          <a:bodyPr anchor="b">
            <a:no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455332" y="2136720"/>
            <a:ext cx="10515600" cy="1500187"/>
          </a:xfrm>
        </p:spPr>
        <p:txBody>
          <a:bodyPr/>
          <a:lstStyle>
            <a:lvl1pPr marL="0" indent="0">
              <a:buNone/>
              <a:defRPr sz="2400">
                <a:solidFill>
                  <a:schemeClr val="tx1">
                    <a:tint val="75000"/>
                  </a:schemeClr>
                </a:solidFill>
                <a:latin typeface="+mn-lt"/>
                <a:cs typeface="Times New Roman" panose="02020603050405020304" pitchFamily="18"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2649295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8478" y="1559858"/>
            <a:ext cx="10340470" cy="408791"/>
          </a:xfrm>
        </p:spPr>
        <p:txBody>
          <a:bodyPr>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sz="half" idx="1"/>
          </p:nvPr>
        </p:nvSpPr>
        <p:spPr>
          <a:xfrm>
            <a:off x="518478" y="2285346"/>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018325" y="2284637"/>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7340725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653" y="1455051"/>
            <a:ext cx="10515600" cy="529151"/>
          </a:xfrm>
        </p:spPr>
        <p:txBody>
          <a:bodyPr>
            <a:norm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507653" y="184158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07654" y="2655971"/>
            <a:ext cx="5157787"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5997575" y="184158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997575" y="2655971"/>
            <a:ext cx="5183188"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6"/>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8" name="Footer Placeholder 7"/>
          <p:cNvSpPr>
            <a:spLocks noGrp="1"/>
          </p:cNvSpPr>
          <p:nvPr>
            <p:ph type="ftr" sz="quarter" idx="11"/>
          </p:nvPr>
        </p:nvSpPr>
        <p:spPr>
          <a:xfrm>
            <a:off x="4046407" y="6491455"/>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5142482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vl1pPr>
          </a:lstStyle>
          <a:p>
            <a:r>
              <a:rPr lang="en-US" dirty="0" smtClean="0"/>
              <a:t>Click to edit Master title style</a:t>
            </a:r>
            <a:endParaRPr lang="en-GB" dirty="0"/>
          </a:p>
        </p:txBody>
      </p:sp>
      <p:sp>
        <p:nvSpPr>
          <p:cNvPr id="3" name="Date Placeholder 2"/>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4" name="Footer Placeholder 3"/>
          <p:cNvSpPr>
            <a:spLocks noGrp="1"/>
          </p:cNvSpPr>
          <p:nvPr>
            <p:ph type="ftr" sz="quarter" idx="11"/>
          </p:nvPr>
        </p:nvSpPr>
        <p:spPr>
          <a:xfrm>
            <a:off x="4046407" y="6491455"/>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1451366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3" name="Footer Placeholder 2"/>
          <p:cNvSpPr>
            <a:spLocks noGrp="1"/>
          </p:cNvSpPr>
          <p:nvPr>
            <p:ph type="ftr" sz="quarter" idx="11"/>
          </p:nvPr>
        </p:nvSpPr>
        <p:spPr>
          <a:xfrm>
            <a:off x="4046407" y="6491455"/>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2618167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6300" y="759890"/>
            <a:ext cx="9788768" cy="1223065"/>
          </a:xfrm>
        </p:spPr>
        <p:txBody>
          <a:bodyPr anchor="b">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idx="1"/>
          </p:nvPr>
        </p:nvSpPr>
        <p:spPr>
          <a:xfrm>
            <a:off x="472571" y="2084705"/>
            <a:ext cx="6172200" cy="4873625"/>
          </a:xfrm>
        </p:spPr>
        <p:txBody>
          <a:bodyPr/>
          <a:lstStyle>
            <a:lvl1pPr>
              <a:defRPr sz="3200">
                <a:latin typeface="+mn-lt"/>
                <a:cs typeface="Times New Roman" panose="02020603050405020304" pitchFamily="18" charset="0"/>
              </a:defRPr>
            </a:lvl1pPr>
            <a:lvl2pPr>
              <a:defRPr sz="2800">
                <a:latin typeface="+mn-lt"/>
                <a:cs typeface="Times New Roman" panose="02020603050405020304" pitchFamily="18" charset="0"/>
              </a:defRPr>
            </a:lvl2pPr>
            <a:lvl3pPr>
              <a:defRPr sz="2400">
                <a:latin typeface="+mn-lt"/>
                <a:cs typeface="Times New Roman" panose="02020603050405020304" pitchFamily="18" charset="0"/>
              </a:defRPr>
            </a:lvl3pPr>
            <a:lvl4pPr>
              <a:defRPr sz="2000">
                <a:latin typeface="+mn-lt"/>
                <a:cs typeface="Times New Roman" panose="02020603050405020304" pitchFamily="18" charset="0"/>
              </a:defRPr>
            </a:lvl4pPr>
            <a:lvl5pPr>
              <a:defRPr sz="2000">
                <a:latin typeface="+mn-lt"/>
                <a:cs typeface="Times New Roman" panose="02020603050405020304" pitchFamily="18"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3883426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3348" y="1105013"/>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43348" y="2220517"/>
            <a:ext cx="11505304" cy="36914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343348" y="649145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A8C9F-9546-440D-8333-B23F00558C20}" type="datetimeFigureOut">
              <a:rPr lang="en-GB" smtClean="0"/>
              <a:pPr/>
              <a:t>05/03/2015</a:t>
            </a:fld>
            <a:endParaRPr lang="en-GB" dirty="0"/>
          </a:p>
        </p:txBody>
      </p:sp>
      <p:sp>
        <p:nvSpPr>
          <p:cNvPr id="6" name="Slide Number Placeholder 5"/>
          <p:cNvSpPr>
            <a:spLocks noGrp="1"/>
          </p:cNvSpPr>
          <p:nvPr>
            <p:ph type="sldNum" sz="quarter" idx="4"/>
          </p:nvPr>
        </p:nvSpPr>
        <p:spPr>
          <a:xfrm>
            <a:off x="9105452"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DAFE8-1C9A-4E30-8B03-C25BBFE13FC9}" type="slidenum">
              <a:rPr lang="en-GB" smtClean="0"/>
              <a:pPr/>
              <a:t>‹Nr.›</a:t>
            </a:fld>
            <a:endParaRPr lang="en-GB"/>
          </a:p>
        </p:txBody>
      </p:sp>
      <p:cxnSp>
        <p:nvCxnSpPr>
          <p:cNvPr id="10" name="Straight Connector 9"/>
          <p:cNvCxnSpPr/>
          <p:nvPr userDrawn="1"/>
        </p:nvCxnSpPr>
        <p:spPr>
          <a:xfrm>
            <a:off x="451821" y="1990165"/>
            <a:ext cx="1174017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rotWithShape="1">
          <a:blip r:embed="rId10" cstate="print">
            <a:extLst>
              <a:ext uri="{28A0092B-C50C-407E-A947-70E740481C1C}">
                <a14:useLocalDpi xmlns:a14="http://schemas.microsoft.com/office/drawing/2010/main" val="0"/>
              </a:ext>
            </a:extLst>
          </a:blip>
          <a:srcRect t="31820" b="39228"/>
          <a:stretch/>
        </p:blipFill>
        <p:spPr>
          <a:xfrm>
            <a:off x="4519" y="-29029"/>
            <a:ext cx="12187481" cy="1438279"/>
          </a:xfrm>
          <a:prstGeom prst="rect">
            <a:avLst/>
          </a:prstGeom>
        </p:spPr>
      </p:pic>
    </p:spTree>
    <p:extLst>
      <p:ext uri="{BB962C8B-B14F-4D97-AF65-F5344CB8AC3E}">
        <p14:creationId xmlns:p14="http://schemas.microsoft.com/office/powerpoint/2010/main" val="2563307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3000" b="1" kern="120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orests@giz.d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ettf.info/third-party-schemes-tested-against-eutr"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62607" y="1245477"/>
            <a:ext cx="10496341" cy="1019260"/>
          </a:xfrm>
        </p:spPr>
        <p:txBody>
          <a:bodyPr>
            <a:normAutofit/>
          </a:bodyPr>
          <a:lstStyle/>
          <a:p>
            <a:r>
              <a:rPr lang="th-TH" sz="3200" dirty="0" smtClean="0">
                <a:latin typeface="TH SarabunPSK" pitchFamily="34" charset="-34"/>
                <a:cs typeface="TH SarabunPSK" pitchFamily="34" charset="-34"/>
              </a:rPr>
              <a:t>สิ่งสำคัญ</a:t>
            </a:r>
            <a:r>
              <a:rPr lang="en-US" sz="3200" dirty="0" smtClean="0">
                <a:latin typeface="TH SarabunPSK" pitchFamily="34" charset="-34"/>
                <a:cs typeface="TH SarabunPSK" pitchFamily="34" charset="-34"/>
              </a:rPr>
              <a:t>: </a:t>
            </a:r>
            <a:r>
              <a:rPr lang="th-TH" sz="3200" dirty="0" smtClean="0">
                <a:latin typeface="TH SarabunPSK" pitchFamily="34" charset="-34"/>
                <a:cs typeface="TH SarabunPSK" pitchFamily="34" charset="-34"/>
              </a:rPr>
              <a:t>โปรดอ่าน คำเตือนทางกฎหมาย</a:t>
            </a:r>
            <a:r>
              <a:rPr lang="en-US" sz="3200" dirty="0" smtClean="0">
                <a:latin typeface="TH SarabunPSK" pitchFamily="34" charset="-34"/>
                <a:cs typeface="TH SarabunPSK" pitchFamily="34" charset="-34"/>
              </a:rPr>
              <a:t> </a:t>
            </a:r>
            <a:endParaRPr lang="en-US" sz="3200" dirty="0">
              <a:latin typeface="TH SarabunPSK" pitchFamily="34" charset="-34"/>
              <a:cs typeface="TH SarabunPSK" pitchFamily="34" charset="-34"/>
            </a:endParaRPr>
          </a:p>
        </p:txBody>
      </p:sp>
      <p:sp>
        <p:nvSpPr>
          <p:cNvPr id="3" name="Inhaltsplatzhalter 2"/>
          <p:cNvSpPr>
            <a:spLocks noGrp="1"/>
          </p:cNvSpPr>
          <p:nvPr>
            <p:ph idx="1"/>
          </p:nvPr>
        </p:nvSpPr>
        <p:spPr>
          <a:xfrm>
            <a:off x="220717" y="2222938"/>
            <a:ext cx="11971282" cy="4475574"/>
          </a:xfrm>
        </p:spPr>
        <p:txBody>
          <a:bodyPr>
            <a:normAutofit/>
          </a:bodyPr>
          <a:lstStyle/>
          <a:p>
            <a:r>
              <a:rPr lang="th-TH" sz="2000" dirty="0" smtClean="0">
                <a:cs typeface="TH SarabunPSK" pitchFamily="34" charset="-34"/>
              </a:rPr>
              <a:t>สื่อวัสดุสำหรับการฝึกอบรมนี้ได้รับการพัฒนาโดยโครงการความริเริ่มด้านการสนับสนุนป่าไม้</a:t>
            </a:r>
            <a:r>
              <a:rPr lang="de-DE" sz="2000" dirty="0" smtClean="0">
                <a:cs typeface="TH SarabunPSK" pitchFamily="34" charset="-34"/>
              </a:rPr>
              <a:t> </a:t>
            </a:r>
            <a:r>
              <a:rPr lang="th-TH" sz="2000" dirty="0" smtClean="0">
                <a:cs typeface="TH SarabunPSK" pitchFamily="34" charset="-34"/>
              </a:rPr>
              <a:t>(</a:t>
            </a:r>
            <a:r>
              <a:rPr lang="en-US" sz="2000" dirty="0" err="1" smtClean="0">
                <a:cs typeface="TH SarabunPSK" pitchFamily="34" charset="-34"/>
              </a:rPr>
              <a:t>Proforest</a:t>
            </a:r>
            <a:r>
              <a:rPr lang="en-US" sz="2000" dirty="0" smtClean="0">
                <a:cs typeface="TH SarabunPSK" pitchFamily="34" charset="-34"/>
              </a:rPr>
              <a:t> Initiative) </a:t>
            </a:r>
            <a:r>
              <a:rPr lang="th-TH" sz="2000" dirty="0" smtClean="0">
                <a:cs typeface="TH SarabunPSK" pitchFamily="34" charset="-34"/>
              </a:rPr>
              <a:t>และดำเนินการโดย </a:t>
            </a:r>
            <a:r>
              <a:rPr lang="en-US" sz="2000" dirty="0" smtClean="0">
                <a:cs typeface="TH SarabunPSK" pitchFamily="34" charset="-34"/>
              </a:rPr>
              <a:t>GIZ </a:t>
            </a:r>
            <a:r>
              <a:rPr lang="th-TH" sz="2000" dirty="0" smtClean="0">
                <a:cs typeface="TH SarabunPSK" pitchFamily="34" charset="-34"/>
              </a:rPr>
              <a:t>โดยได้รับการสนับสนุนทางการเงินจากกระทรวงสหพันธ์เยอรมันด้านความร่วมมือทางเศรษฐกิจและการพัฒนา (</a:t>
            </a:r>
            <a:r>
              <a:rPr lang="en-US" sz="2000" dirty="0" smtClean="0">
                <a:cs typeface="TH SarabunPSK" pitchFamily="34" charset="-34"/>
              </a:rPr>
              <a:t>German Federal Ministry for Economic Cooperation and Development: BMZ)</a:t>
            </a:r>
          </a:p>
          <a:p>
            <a:r>
              <a:rPr lang="th-TH" sz="2000" dirty="0" smtClean="0">
                <a:cs typeface="TH SarabunPSK" pitchFamily="34" charset="-34"/>
              </a:rPr>
              <a:t>อนุญาตให้นำเนื้อหาทั้งหมด หรือบางส่วนในสื่อวัสดุสำหรับการฝึกอบรมนี้มาใช้เพื่อประโยชน์ที่มิใช่การค้าพาณิชย์ โดยสามารถดัดแปลงสื่อวัสดุได้ตามความต้องการของท่าน ตราบเท่าที่ไม่มีการบิดเบือน หรือแปลความหมายของสารและเนื้อหาหลักแบบผิดๆ</a:t>
            </a:r>
          </a:p>
        </p:txBody>
      </p:sp>
      <p:sp>
        <p:nvSpPr>
          <p:cNvPr id="5" name="Inhaltsplatzhalter 2"/>
          <p:cNvSpPr txBox="1">
            <a:spLocks/>
          </p:cNvSpPr>
          <p:nvPr/>
        </p:nvSpPr>
        <p:spPr>
          <a:xfrm>
            <a:off x="204952" y="4146331"/>
            <a:ext cx="8466082" cy="25614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h-TH" sz="2000" dirty="0" smtClean="0">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sz="2000" dirty="0" smtClean="0">
                <a:cs typeface="TH SarabunPSK" pitchFamily="34" charset="-34"/>
              </a:rPr>
              <a:t>BMZ </a:t>
            </a:r>
            <a:r>
              <a:rPr lang="th-TH" sz="2000" dirty="0" smtClean="0">
                <a:cs typeface="TH SarabunPSK" pitchFamily="34" charset="-34"/>
              </a:rPr>
              <a:t>หรือ </a:t>
            </a:r>
            <a:r>
              <a:rPr lang="en-US" sz="2000" dirty="0" smtClean="0">
                <a:cs typeface="TH SarabunPSK" pitchFamily="34" charset="-34"/>
              </a:rPr>
              <a:t>GIZ </a:t>
            </a:r>
            <a:r>
              <a:rPr lang="th-TH" sz="2000" dirty="0" smtClean="0">
                <a:cs typeface="TH SarabunPSK" pitchFamily="34" charset="-34"/>
              </a:rPr>
              <a:t>แต่อย่างใด</a:t>
            </a:r>
            <a:endParaRPr lang="en-US" sz="2000" dirty="0" smtClean="0">
              <a:cs typeface="TH SarabunPSK" pitchFamily="34" charset="-34"/>
            </a:endParaRPr>
          </a:p>
          <a:p>
            <a:r>
              <a:rPr lang="th-TH" sz="2000" dirty="0" smtClean="0">
                <a:cs typeface="TH SarabunPSK" pitchFamily="34" charset="-34"/>
              </a:rPr>
              <a:t>สไลด์นี้เป็นการแจ้งวัตถุประสงค์ของข้อมูล ในการฝึกอบรมสามารถลบสไลด์หน้านี้ออกได้</a:t>
            </a:r>
            <a:endParaRPr lang="en-US" sz="2000" dirty="0" smtClean="0">
              <a:cs typeface="TH SarabunPSK" pitchFamily="34" charset="-34"/>
            </a:endParaRPr>
          </a:p>
          <a:p>
            <a:r>
              <a:rPr lang="th-TH" sz="2000" dirty="0" smtClean="0">
                <a:cs typeface="TH SarabunPSK" pitchFamily="34" charset="-34"/>
              </a:rPr>
              <a:t>หากท่านตัดสินใจที่จะใช้การฝึกอบรมชุดนี้ หากเป็นไปได้ ขอความกรุณาแจ้งให้เราได้ ทราบทางอีเมล์ </a:t>
            </a:r>
            <a:r>
              <a:rPr lang="en-US" sz="2000" dirty="0" smtClean="0">
                <a:cs typeface="TH SarabunPSK" pitchFamily="34" charset="-34"/>
                <a:hlinkClick r:id="rId3"/>
              </a:rPr>
              <a:t>forests@giz.de</a:t>
            </a:r>
            <a:r>
              <a:rPr lang="en-US" sz="2000" dirty="0" smtClean="0">
                <a:cs typeface="TH SarabunPSK" pitchFamily="34" charset="-34"/>
              </a:rPr>
              <a:t> </a:t>
            </a:r>
            <a:r>
              <a:rPr lang="th-TH" sz="2000" dirty="0" smtClean="0">
                <a:cs typeface="TH SarabunPSK" pitchFamily="34" charset="-34"/>
              </a:rPr>
              <a:t>จักขอบคุณยิ่ง</a:t>
            </a:r>
            <a:r>
              <a:rPr lang="en-US" sz="2000" dirty="0" smtClean="0">
                <a:cs typeface="TH SarabunPSK" pitchFamily="34" charset="-34"/>
              </a:rPr>
              <a:t> </a:t>
            </a:r>
          </a:p>
        </p:txBody>
      </p:sp>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73879" y="4808018"/>
            <a:ext cx="2981879" cy="166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196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227" y="1153886"/>
            <a:ext cx="10076859" cy="1143000"/>
          </a:xfrm>
        </p:spPr>
        <p:txBody>
          <a:bodyPr>
            <a:normAutofit/>
          </a:bodyPr>
          <a:lstStyle/>
          <a:p>
            <a:r>
              <a:rPr lang="th-TH" sz="4000" dirty="0" smtClean="0">
                <a:solidFill>
                  <a:srgbClr val="006600"/>
                </a:solidFill>
                <a:latin typeface="TH SarabunPSK" pitchFamily="34" charset="-34"/>
                <a:cs typeface="TH SarabunPSK" pitchFamily="34" charset="-34"/>
              </a:rPr>
              <a:t>แผนการรับรองการตรวจสอบทางกฎหมาย</a:t>
            </a:r>
            <a:r>
              <a:rPr lang="de-DE" sz="4000" dirty="0" smtClean="0">
                <a:solidFill>
                  <a:srgbClr val="006600"/>
                </a:solidFill>
                <a:latin typeface="TH SarabunPSK" pitchFamily="34" charset="-34"/>
                <a:cs typeface="TH SarabunPSK" pitchFamily="34" charset="-34"/>
              </a:rPr>
              <a:t> </a:t>
            </a:r>
            <a:r>
              <a:rPr lang="en-GB" sz="4000" dirty="0" smtClean="0">
                <a:solidFill>
                  <a:srgbClr val="006600"/>
                </a:solidFill>
                <a:latin typeface="TH SarabunPSK" pitchFamily="34" charset="-34"/>
                <a:cs typeface="TH SarabunPSK" pitchFamily="34" charset="-34"/>
              </a:rPr>
              <a:t>(1/2)</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59228" y="2206625"/>
            <a:ext cx="11489424" cy="4525963"/>
          </a:xfrm>
        </p:spPr>
        <p:txBody>
          <a:bodyPr>
            <a:normAutofit fontScale="92500" lnSpcReduction="10000"/>
          </a:bodyPr>
          <a:lstStyle/>
          <a:p>
            <a:r>
              <a:rPr lang="th-TH" sz="3600" dirty="0" smtClean="0">
                <a:latin typeface="TH SarabunPSK" pitchFamily="34" charset="-34"/>
                <a:ea typeface="Tahoma" panose="020B0604030504040204" pitchFamily="34" charset="0"/>
                <a:cs typeface="TH SarabunPSK" pitchFamily="34" charset="-34"/>
              </a:rPr>
              <a:t>มีหลายแนวทางในการตรวจสอบความถูกต้องของข้อมูลและแหล่งที่มาของไม้</a:t>
            </a:r>
            <a:endParaRPr lang="en-GB" sz="3600" dirty="0">
              <a:latin typeface="TH SarabunPSK" pitchFamily="34" charset="-34"/>
              <a:ea typeface="Tahoma" panose="020B0604030504040204" pitchFamily="34" charset="0"/>
              <a:cs typeface="TH SarabunPSK" pitchFamily="34" charset="-34"/>
            </a:endParaRPr>
          </a:p>
          <a:p>
            <a:r>
              <a:rPr lang="th-TH" sz="3600" dirty="0" smtClean="0">
                <a:latin typeface="TH SarabunPSK" pitchFamily="34" charset="-34"/>
                <a:ea typeface="Tahoma" panose="020B0604030504040204" pitchFamily="34" charset="0"/>
                <a:cs typeface="TH SarabunPSK" pitchFamily="34" charset="-34"/>
              </a:rPr>
              <a:t>การขอใบรับรองอาจใช้เวลานาน</a:t>
            </a:r>
            <a:endParaRPr lang="en-GB" sz="3600" dirty="0" smtClean="0">
              <a:latin typeface="TH SarabunPSK" pitchFamily="34" charset="-34"/>
              <a:ea typeface="Tahoma" panose="020B0604030504040204" pitchFamily="34" charset="0"/>
              <a:cs typeface="TH SarabunPSK" pitchFamily="34" charset="-34"/>
            </a:endParaRPr>
          </a:p>
          <a:p>
            <a:r>
              <a:rPr lang="th-TH" sz="3600" dirty="0" smtClean="0">
                <a:latin typeface="TH SarabunPSK" pitchFamily="34" charset="-34"/>
                <a:ea typeface="Tahoma" panose="020B0604030504040204" pitchFamily="34" charset="0"/>
                <a:cs typeface="TH SarabunPSK" pitchFamily="34" charset="-34"/>
              </a:rPr>
              <a:t>ความถูกต้องตามกฎหมายเป็นสิ่งสำคัญอันดับแรกในการขอการรับรอง</a:t>
            </a:r>
            <a:endParaRPr lang="en-GB" sz="3600" dirty="0">
              <a:latin typeface="TH SarabunPSK" pitchFamily="34" charset="-34"/>
              <a:ea typeface="Tahoma" panose="020B0604030504040204" pitchFamily="34" charset="0"/>
              <a:cs typeface="TH SarabunPSK" pitchFamily="34" charset="-34"/>
            </a:endParaRPr>
          </a:p>
          <a:p>
            <a:r>
              <a:rPr lang="th-TH" sz="3600" dirty="0" smtClean="0">
                <a:latin typeface="TH SarabunPSK" pitchFamily="34" charset="-34"/>
                <a:ea typeface="Tahoma" panose="020B0604030504040204" pitchFamily="34" charset="0"/>
                <a:cs typeface="TH SarabunPSK" pitchFamily="34" charset="-34"/>
              </a:rPr>
              <a:t>เป็นเครื่องมือของผู้ผลิตและผู้จัดจำหน่ายที่จะแสดงว่าตัวเองมีตามความต้องการของลูกค้า</a:t>
            </a:r>
            <a:endParaRPr lang="en-GB" sz="3600" dirty="0" smtClean="0">
              <a:latin typeface="TH SarabunPSK" pitchFamily="34" charset="-34"/>
              <a:ea typeface="Tahoma" panose="020B0604030504040204" pitchFamily="34" charset="0"/>
              <a:cs typeface="TH SarabunPSK" pitchFamily="34" charset="-34"/>
            </a:endParaRPr>
          </a:p>
          <a:p>
            <a:r>
              <a:rPr lang="th-TH" sz="3600" dirty="0" smtClean="0">
                <a:latin typeface="TH SarabunPSK" pitchFamily="34" charset="-34"/>
                <a:ea typeface="Tahoma" panose="020B0604030504040204" pitchFamily="34" charset="0"/>
                <a:cs typeface="TH SarabunPSK" pitchFamily="34" charset="-34"/>
              </a:rPr>
              <a:t>วงการค้าไม้ให้ความสนใจมากขึ้น โดยเฉพาะอย่างยิ่งที่เป็นผลจากกฎหมาย</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cs typeface="TH SarabunPSK" pitchFamily="34" charset="-34"/>
              </a:rPr>
              <a:t>กฎหมายควบคุมการค้าไม้ของสหภาพยุโรป (</a:t>
            </a:r>
            <a:r>
              <a:rPr lang="en-US" sz="3600" dirty="0" smtClean="0">
                <a:latin typeface="TH SarabunPSK" pitchFamily="34" charset="-34"/>
                <a:cs typeface="TH SarabunPSK" pitchFamily="34" charset="-34"/>
              </a:rPr>
              <a:t>EU TR</a:t>
            </a:r>
            <a:r>
              <a:rPr lang="th-TH" sz="3600" dirty="0" smtClean="0">
                <a:latin typeface="TH SarabunPSK" pitchFamily="34" charset="-34"/>
                <a:cs typeface="TH SarabunPSK" pitchFamily="34" charset="-34"/>
              </a:rPr>
              <a:t>) และพระราชบัญญัติเลซี่ สหรัฐอเมริกา</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US </a:t>
            </a:r>
            <a:r>
              <a:rPr lang="en-GB" sz="3600" dirty="0" err="1">
                <a:latin typeface="TH SarabunPSK" pitchFamily="34" charset="-34"/>
                <a:ea typeface="Tahoma" panose="020B0604030504040204" pitchFamily="34" charset="0"/>
                <a:cs typeface="TH SarabunPSK" pitchFamily="34" charset="-34"/>
              </a:rPr>
              <a:t>Lacey</a:t>
            </a:r>
            <a:r>
              <a:rPr lang="en-GB" sz="3600" dirty="0">
                <a:latin typeface="TH SarabunPSK" pitchFamily="34" charset="-34"/>
                <a:ea typeface="Tahoma" panose="020B0604030504040204" pitchFamily="34" charset="0"/>
                <a:cs typeface="TH SarabunPSK" pitchFamily="34" charset="-34"/>
              </a:rPr>
              <a:t> Act</a:t>
            </a:r>
            <a:r>
              <a:rPr lang="en-GB" sz="3600" dirty="0" smtClean="0">
                <a:latin typeface="TH SarabunPSK" pitchFamily="34" charset="-34"/>
                <a:ea typeface="Tahoma" panose="020B0604030504040204" pitchFamily="34" charset="0"/>
                <a:cs typeface="TH SarabunPSK" pitchFamily="34" charset="-34"/>
              </a:rPr>
              <a:t>)</a:t>
            </a:r>
            <a:r>
              <a:rPr lang="th-TH" sz="3600" dirty="0" smtClean="0">
                <a:latin typeface="TH SarabunPSK" pitchFamily="34" charset="-34"/>
                <a:ea typeface="Tahoma" panose="020B0604030504040204" pitchFamily="34" charset="0"/>
                <a:cs typeface="TH SarabunPSK" pitchFamily="34" charset="-34"/>
              </a:rPr>
              <a:t>)</a:t>
            </a:r>
            <a:endParaRPr lang="en-GB" sz="3600" dirty="0">
              <a:latin typeface="TH SarabunPSK" pitchFamily="34" charset="-34"/>
              <a:ea typeface="Tahoma" panose="020B0604030504040204" pitchFamily="34" charset="0"/>
              <a:cs typeface="TH SarabunPSK" pitchFamily="34" charset="-34"/>
            </a:endParaRPr>
          </a:p>
          <a:p>
            <a:r>
              <a:rPr lang="th-TH" sz="3600" dirty="0" smtClean="0">
                <a:latin typeface="TH SarabunPSK" pitchFamily="34" charset="-34"/>
                <a:ea typeface="Tahoma" panose="020B0604030504040204" pitchFamily="34" charset="0"/>
                <a:cs typeface="TH SarabunPSK" pitchFamily="34" charset="-34"/>
              </a:rPr>
              <a:t>หน่วยบริหารจัดการป่าไม้ของบริษัท และแบบสมัครใจ (</a:t>
            </a:r>
            <a:r>
              <a:rPr lang="en-GB" sz="3600" dirty="0" smtClean="0">
                <a:latin typeface="TH SarabunPSK" pitchFamily="34" charset="-34"/>
                <a:ea typeface="Tahoma" panose="020B0604030504040204" pitchFamily="34" charset="0"/>
                <a:cs typeface="TH SarabunPSK" pitchFamily="34" charset="-34"/>
              </a:rPr>
              <a:t>Voluntary </a:t>
            </a:r>
            <a:r>
              <a:rPr lang="en-GB" sz="3600" dirty="0">
                <a:latin typeface="TH SarabunPSK" pitchFamily="34" charset="-34"/>
                <a:ea typeface="Tahoma" panose="020B0604030504040204" pitchFamily="34" charset="0"/>
                <a:cs typeface="TH SarabunPSK" pitchFamily="34" charset="-34"/>
              </a:rPr>
              <a:t>and company/Forest Management </a:t>
            </a:r>
            <a:r>
              <a:rPr lang="en-GB" sz="3600" dirty="0" smtClean="0">
                <a:latin typeface="TH SarabunPSK" pitchFamily="34" charset="-34"/>
                <a:ea typeface="Tahoma" panose="020B0604030504040204" pitchFamily="34" charset="0"/>
                <a:cs typeface="TH SarabunPSK" pitchFamily="34" charset="-34"/>
              </a:rPr>
              <a:t>Unit</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เปรียบเทียบกับ</a:t>
            </a:r>
            <a:r>
              <a:rPr lang="th-TH" sz="3600" dirty="0" smtClean="0">
                <a:latin typeface="TH SarabunPSK" pitchFamily="34" charset="-34"/>
                <a:cs typeface="TH SarabunPSK" pitchFamily="34" charset="-34"/>
              </a:rPr>
              <a:t>ข้อตกลงการเป็นภาคีหุ้นส่วนแบบสมัครใจ (</a:t>
            </a:r>
            <a:r>
              <a:rPr lang="th-TH" sz="3600" dirty="0" smtClean="0">
                <a:latin typeface="TH SarabunPSK" pitchFamily="34" charset="-34"/>
                <a:ea typeface="Tahoma" panose="020B0604030504040204" pitchFamily="34" charset="0"/>
                <a:cs typeface="TH SarabunPSK" pitchFamily="34" charset="-34"/>
              </a:rPr>
              <a:t> </a:t>
            </a:r>
            <a:r>
              <a:rPr lang="en-GB" sz="3600" dirty="0" smtClean="0">
                <a:latin typeface="TH SarabunPSK" pitchFamily="34" charset="-34"/>
                <a:ea typeface="Tahoma" panose="020B0604030504040204" pitchFamily="34" charset="0"/>
                <a:cs typeface="TH SarabunPSK" pitchFamily="34" charset="-34"/>
              </a:rPr>
              <a:t>VPA</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ซึ่งถือเป็นภาคบังคับ และประยุกต์ใช้กับภาคส่วนทั้งหมด</a:t>
            </a:r>
            <a:r>
              <a:rPr lang="en-GB" sz="3600" dirty="0" smtClean="0">
                <a:latin typeface="TH SarabunPSK" pitchFamily="34" charset="-34"/>
                <a:ea typeface="Tahoma" panose="020B0604030504040204" pitchFamily="34" charset="0"/>
                <a:cs typeface="TH SarabunPSK" pitchFamily="34" charset="-34"/>
              </a:rPr>
              <a:t>)</a:t>
            </a:r>
            <a:endParaRPr lang="en-US" sz="36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10</a:t>
            </a:fld>
            <a:endParaRPr lang="zh-TW" altLang="en-US"/>
          </a:p>
        </p:txBody>
      </p:sp>
    </p:spTree>
    <p:extLst>
      <p:ext uri="{BB962C8B-B14F-4D97-AF65-F5344CB8AC3E}">
        <p14:creationId xmlns:p14="http://schemas.microsoft.com/office/powerpoint/2010/main" val="5577282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869" y="1257065"/>
            <a:ext cx="10954123" cy="1050841"/>
          </a:xfrm>
        </p:spPr>
        <p:txBody>
          <a:bodyPr>
            <a:noAutofit/>
          </a:bodyPr>
          <a:lstStyle/>
          <a:p>
            <a:r>
              <a:rPr lang="th-TH" sz="4000" dirty="0" smtClean="0">
                <a:solidFill>
                  <a:srgbClr val="006600"/>
                </a:solidFill>
                <a:latin typeface="TH SarabunPSK" pitchFamily="34" charset="-34"/>
                <a:cs typeface="TH SarabunPSK" pitchFamily="34" charset="-34"/>
              </a:rPr>
              <a:t>แผนการรับรองการตรวจสอบทางกฎหมาย</a:t>
            </a:r>
            <a:r>
              <a:rPr lang="de-DE" sz="4000" dirty="0" smtClean="0">
                <a:solidFill>
                  <a:srgbClr val="006600"/>
                </a:solidFill>
                <a:latin typeface="TH SarabunPSK" pitchFamily="34" charset="-34"/>
                <a:cs typeface="TH SarabunPSK" pitchFamily="34" charset="-34"/>
              </a:rPr>
              <a:t> </a:t>
            </a:r>
            <a:r>
              <a:rPr lang="en-GB" sz="4000" dirty="0" smtClean="0">
                <a:solidFill>
                  <a:srgbClr val="006600"/>
                </a:solidFill>
                <a:latin typeface="TH SarabunPSK" pitchFamily="34" charset="-34"/>
                <a:cs typeface="TH SarabunPSK" pitchFamily="34" charset="-34"/>
              </a:rPr>
              <a:t>(</a:t>
            </a:r>
            <a:r>
              <a:rPr lang="en-US" sz="4000" dirty="0" smtClean="0">
                <a:solidFill>
                  <a:srgbClr val="006600"/>
                </a:solidFill>
                <a:latin typeface="TH SarabunPSK" pitchFamily="34" charset="-34"/>
                <a:cs typeface="TH SarabunPSK" pitchFamily="34" charset="-34"/>
              </a:rPr>
              <a:t>2</a:t>
            </a:r>
            <a:r>
              <a:rPr lang="en-GB" sz="4000" dirty="0" smtClean="0">
                <a:solidFill>
                  <a:srgbClr val="006600"/>
                </a:solidFill>
                <a:latin typeface="TH SarabunPSK" pitchFamily="34" charset="-34"/>
                <a:cs typeface="TH SarabunPSK" pitchFamily="34" charset="-34"/>
              </a:rPr>
              <a:t>/2)</a:t>
            </a:r>
            <a:endParaRPr lang="en-GB" sz="4000" dirty="0">
              <a:solidFill>
                <a:srgbClr val="006600"/>
              </a:solidFill>
            </a:endParaRPr>
          </a:p>
        </p:txBody>
      </p:sp>
      <p:sp>
        <p:nvSpPr>
          <p:cNvPr id="3" name="Content Placeholder 2"/>
          <p:cNvSpPr>
            <a:spLocks noGrp="1"/>
          </p:cNvSpPr>
          <p:nvPr>
            <p:ph idx="1"/>
          </p:nvPr>
        </p:nvSpPr>
        <p:spPr>
          <a:xfrm>
            <a:off x="359870" y="2286000"/>
            <a:ext cx="11636512" cy="1972102"/>
          </a:xfrm>
        </p:spPr>
        <p:txBody>
          <a:bodyPr>
            <a:normAutofit/>
          </a:bodyPr>
          <a:lstStyle/>
          <a:p>
            <a:pPr marL="358775" indent="-358775"/>
            <a:r>
              <a:rPr lang="th-TH" sz="3200" dirty="0" smtClean="0">
                <a:latin typeface="TH SarabunPSK" pitchFamily="34" charset="-34"/>
                <a:ea typeface="Tahoma" panose="020B0604030504040204" pitchFamily="34" charset="0"/>
                <a:cs typeface="TH SarabunPSK" pitchFamily="34" charset="-34"/>
              </a:rPr>
              <a:t>การรับประกันแหล่งกำเนิดตามกฎหมายหรือการปฏิบัติตามกฎหมาย</a:t>
            </a:r>
            <a:endParaRPr lang="en-GB" sz="3200" dirty="0">
              <a:latin typeface="TH SarabunPSK" pitchFamily="34" charset="-34"/>
              <a:ea typeface="Tahoma" panose="020B0604030504040204" pitchFamily="34" charset="0"/>
              <a:cs typeface="TH SarabunPSK" pitchFamily="34" charset="-34"/>
            </a:endParaRPr>
          </a:p>
          <a:p>
            <a:pPr marL="358775" indent="-358775"/>
            <a:r>
              <a:rPr lang="th-TH" sz="3200" dirty="0" smtClean="0">
                <a:latin typeface="TH SarabunPSK" pitchFamily="34" charset="-34"/>
                <a:ea typeface="Tahoma" panose="020B0604030504040204" pitchFamily="34" charset="0"/>
                <a:cs typeface="TH SarabunPSK" pitchFamily="34" charset="-34"/>
              </a:rPr>
              <a:t>ปัจจุบันมีองค์ต่างๆมาช่วยในการตรวจสอบ แต่ไม่ได้รับรอง</a:t>
            </a:r>
            <a:endParaRPr lang="en-GB" sz="3200" dirty="0">
              <a:latin typeface="TH SarabunPSK" pitchFamily="34" charset="-34"/>
              <a:ea typeface="Tahoma" panose="020B0604030504040204" pitchFamily="34" charset="0"/>
              <a:cs typeface="TH SarabunPSK" pitchFamily="34" charset="-34"/>
            </a:endParaRPr>
          </a:p>
          <a:p>
            <a:pPr marL="358775" indent="-358775"/>
            <a:r>
              <a:rPr lang="th-TH" sz="3200" dirty="0" smtClean="0">
                <a:latin typeface="TH SarabunPSK" pitchFamily="34" charset="-34"/>
                <a:ea typeface="Tahoma" panose="020B0604030504040204" pitchFamily="34" charset="0"/>
                <a:cs typeface="TH SarabunPSK" pitchFamily="34" charset="-34"/>
              </a:rPr>
              <a:t>จะต้องครอบคลุมทั้งแหล่งป่าไม้และห่วงโซ่อุปทาน</a:t>
            </a:r>
            <a:endParaRPr lang="en-GB" sz="3200" dirty="0">
              <a:latin typeface="TH SarabunPSK" pitchFamily="34" charset="-34"/>
              <a:ea typeface="Tahoma" panose="020B0604030504040204" pitchFamily="34" charset="0"/>
              <a:cs typeface="TH SarabunPSK" pitchFamily="34" charset="-34"/>
            </a:endParaRPr>
          </a:p>
        </p:txBody>
      </p:sp>
      <p:sp>
        <p:nvSpPr>
          <p:cNvPr id="7" name="Slide Number Placeholder 6"/>
          <p:cNvSpPr>
            <a:spLocks noGrp="1"/>
          </p:cNvSpPr>
          <p:nvPr>
            <p:ph type="sldNum" sz="quarter" idx="12"/>
          </p:nvPr>
        </p:nvSpPr>
        <p:spPr/>
        <p:txBody>
          <a:bodyPr/>
          <a:lstStyle/>
          <a:p>
            <a:fld id="{550D09E1-CAB4-408E-A298-59F1CA6C6FDF}" type="slidenum">
              <a:rPr lang="zh-TW" altLang="en-US" smtClean="0"/>
              <a:pPr/>
              <a:t>11</a:t>
            </a:fld>
            <a:endParaRPr lang="zh-TW" altLang="en-US"/>
          </a:p>
        </p:txBody>
      </p:sp>
      <p:pic>
        <p:nvPicPr>
          <p:cNvPr id="6"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9869" y="4407031"/>
            <a:ext cx="10058400" cy="2450969"/>
          </a:xfrm>
          <a:prstGeom prst="rect">
            <a:avLst/>
          </a:prstGeom>
        </p:spPr>
      </p:pic>
    </p:spTree>
    <p:extLst>
      <p:ext uri="{BB962C8B-B14F-4D97-AF65-F5344CB8AC3E}">
        <p14:creationId xmlns:p14="http://schemas.microsoft.com/office/powerpoint/2010/main" val="3238701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286" y="1287660"/>
            <a:ext cx="11793714" cy="1319465"/>
          </a:xfrm>
        </p:spPr>
        <p:txBody>
          <a:bodyPr>
            <a:noAutofit/>
          </a:bodyPr>
          <a:lstStyle/>
          <a:p>
            <a:r>
              <a:rPr lang="th-TH" sz="3500" dirty="0" smtClean="0">
                <a:solidFill>
                  <a:srgbClr val="006600"/>
                </a:solidFill>
                <a:latin typeface="TH SarabunPSK" pitchFamily="34" charset="-34"/>
                <a:ea typeface="Tahoma" panose="020B0604030504040204" pitchFamily="34" charset="0"/>
                <a:cs typeface="TH SarabunPSK" pitchFamily="34" charset="-34"/>
              </a:rPr>
              <a:t>การตรวจสอบแหล่งกำเนิด และการตรวจสอบการทำตา</a:t>
            </a:r>
            <a:r>
              <a:rPr lang="de-DE" sz="3500" dirty="0" smtClean="0">
                <a:solidFill>
                  <a:srgbClr val="006600"/>
                </a:solidFill>
                <a:latin typeface="TH SarabunPSK" pitchFamily="34" charset="-34"/>
                <a:ea typeface="Tahoma" panose="020B0604030504040204" pitchFamily="34" charset="0"/>
                <a:cs typeface="TH SarabunPSK" pitchFamily="34" charset="-34"/>
              </a:rPr>
              <a:t> </a:t>
            </a:r>
            <a:r>
              <a:rPr lang="th-TH" sz="3500" dirty="0" smtClean="0">
                <a:solidFill>
                  <a:srgbClr val="006600"/>
                </a:solidFill>
                <a:latin typeface="TH SarabunPSK" pitchFamily="34" charset="-34"/>
                <a:ea typeface="Tahoma" panose="020B0604030504040204" pitchFamily="34" charset="0"/>
                <a:cs typeface="TH SarabunPSK" pitchFamily="34" charset="-34"/>
              </a:rPr>
              <a:t>กฎหมาย</a:t>
            </a:r>
            <a:endParaRPr lang="en-GB" sz="3500" dirty="0">
              <a:solidFill>
                <a:srgbClr val="006600"/>
              </a:solidFill>
              <a:latin typeface="TH SarabunPSK" pitchFamily="34" charset="-34"/>
              <a:ea typeface="Tahoma" panose="020B0604030504040204" pitchFamily="34" charset="0"/>
              <a:cs typeface="TH SarabunPSK" pitchFamily="34" charset="-34"/>
            </a:endParaRPr>
          </a:p>
        </p:txBody>
      </p:sp>
      <p:sp>
        <p:nvSpPr>
          <p:cNvPr id="3" name="Content Placeholder 2"/>
          <p:cNvSpPr>
            <a:spLocks noGrp="1"/>
          </p:cNvSpPr>
          <p:nvPr>
            <p:ph idx="1"/>
          </p:nvPr>
        </p:nvSpPr>
        <p:spPr>
          <a:xfrm>
            <a:off x="422350" y="2261937"/>
            <a:ext cx="7452408" cy="4138864"/>
          </a:xfrm>
        </p:spPr>
        <p:txBody>
          <a:bodyPr>
            <a:noAutofit/>
          </a:bodyPr>
          <a:lstStyle/>
          <a:p>
            <a:pPr marL="0" indent="0">
              <a:buNone/>
            </a:pPr>
            <a:endParaRPr lang="de-DE" dirty="0" smtClean="0">
              <a:latin typeface="TH SarabunPSK" pitchFamily="34" charset="-34"/>
              <a:cs typeface="TH SarabunPSK" pitchFamily="34" charset="-34"/>
            </a:endParaRPr>
          </a:p>
          <a:p>
            <a:r>
              <a:rPr lang="th-TH" dirty="0" smtClean="0">
                <a:latin typeface="TH SarabunPSK" pitchFamily="34" charset="-34"/>
                <a:cs typeface="TH SarabunPSK" pitchFamily="34" charset="-34"/>
              </a:rPr>
              <a:t>การตรวจพิสูจน์ที่มาทางกฎหมาย </a:t>
            </a:r>
            <a:r>
              <a:rPr lang="th-TH" dirty="0" smtClean="0">
                <a:latin typeface="TH SarabunPSK" pitchFamily="34" charset="-34"/>
                <a:ea typeface="Tahoma" panose="020B0604030504040204" pitchFamily="34" charset="0"/>
                <a:cs typeface="TH SarabunPSK" pitchFamily="34" charset="-34"/>
              </a:rPr>
              <a:t> </a:t>
            </a:r>
            <a:r>
              <a:rPr lang="en-US" dirty="0" smtClean="0">
                <a:latin typeface="TH SarabunPSK" pitchFamily="34" charset="-34"/>
                <a:ea typeface="Tahoma" panose="020B0604030504040204" pitchFamily="34" charset="0"/>
                <a:cs typeface="TH SarabunPSK" pitchFamily="34" charset="-34"/>
              </a:rPr>
              <a:t>(VLO)</a:t>
            </a:r>
            <a:endParaRPr lang="en-GB" dirty="0">
              <a:latin typeface="TH SarabunPSK" pitchFamily="34" charset="-34"/>
              <a:ea typeface="Tahoma" panose="020B0604030504040204" pitchFamily="34" charset="0"/>
              <a:cs typeface="TH SarabunPSK" pitchFamily="34" charset="-34"/>
            </a:endParaRPr>
          </a:p>
          <a:p>
            <a:pPr lvl="1"/>
            <a:r>
              <a:rPr lang="th-TH" sz="2800" dirty="0">
                <a:latin typeface="TH SarabunPSK" pitchFamily="34" charset="-34"/>
                <a:ea typeface="Tahoma" panose="020B0604030504040204" pitchFamily="34" charset="0"/>
                <a:cs typeface="TH SarabunPSK" pitchFamily="34" charset="-34"/>
              </a:rPr>
              <a:t>สิทธิในการตัด</a:t>
            </a:r>
            <a:endParaRPr lang="en-GB" sz="2800" dirty="0">
              <a:latin typeface="TH SarabunPSK" pitchFamily="34" charset="-34"/>
              <a:ea typeface="Tahoma" panose="020B0604030504040204" pitchFamily="34" charset="0"/>
              <a:cs typeface="TH SarabunPSK" pitchFamily="34" charset="-34"/>
            </a:endParaRPr>
          </a:p>
          <a:p>
            <a:pPr lvl="1"/>
            <a:r>
              <a:rPr lang="th-TH" sz="2800" dirty="0">
                <a:latin typeface="TH SarabunPSK" pitchFamily="34" charset="-34"/>
                <a:ea typeface="Tahoma" panose="020B0604030504040204" pitchFamily="34" charset="0"/>
                <a:cs typeface="TH SarabunPSK" pitchFamily="34" charset="-34"/>
              </a:rPr>
              <a:t>ชำระค่าภาคหลวง อากร</a:t>
            </a:r>
            <a:endParaRPr lang="en-GB" sz="2800" dirty="0">
              <a:latin typeface="TH SarabunPSK" pitchFamily="34" charset="-34"/>
              <a:ea typeface="Tahoma" panose="020B0604030504040204" pitchFamily="34" charset="0"/>
              <a:cs typeface="TH SarabunPSK" pitchFamily="34" charset="-34"/>
            </a:endParaRPr>
          </a:p>
          <a:p>
            <a:r>
              <a:rPr lang="th-TH" dirty="0" smtClean="0">
                <a:latin typeface="TH SarabunPSK" pitchFamily="34" charset="-34"/>
                <a:cs typeface="TH SarabunPSK" pitchFamily="34" charset="-34"/>
              </a:rPr>
              <a:t>การตรวจพิสูจน์การปฏิบัติที่สอดคล้องตามกฎหมาย </a:t>
            </a:r>
            <a:r>
              <a:rPr lang="en-GB" dirty="0" smtClean="0">
                <a:latin typeface="TH SarabunPSK" pitchFamily="34" charset="-34"/>
                <a:ea typeface="Tahoma" panose="020B0604030504040204" pitchFamily="34" charset="0"/>
                <a:cs typeface="TH SarabunPSK" pitchFamily="34" charset="-34"/>
              </a:rPr>
              <a:t>(</a:t>
            </a:r>
            <a:r>
              <a:rPr lang="en-GB" dirty="0">
                <a:latin typeface="TH SarabunPSK" pitchFamily="34" charset="-34"/>
                <a:ea typeface="Tahoma" panose="020B0604030504040204" pitchFamily="34" charset="0"/>
                <a:cs typeface="TH SarabunPSK" pitchFamily="34" charset="-34"/>
              </a:rPr>
              <a:t>VLC) </a:t>
            </a:r>
          </a:p>
          <a:p>
            <a:pPr lvl="1">
              <a:buSzPct val="80000"/>
            </a:pPr>
            <a:r>
              <a:rPr lang="th-TH" sz="2800" dirty="0">
                <a:latin typeface="TH SarabunPSK" pitchFamily="34" charset="-34"/>
                <a:ea typeface="Tahoma" panose="020B0604030504040204" pitchFamily="34" charset="0"/>
                <a:cs typeface="TH SarabunPSK" pitchFamily="34" charset="-34"/>
              </a:rPr>
              <a:t>องค์ประกอบพื้นฐานของ </a:t>
            </a:r>
            <a:r>
              <a:rPr lang="en-GB" sz="2800" dirty="0">
                <a:latin typeface="TH SarabunPSK" pitchFamily="34" charset="-34"/>
                <a:ea typeface="Tahoma" panose="020B0604030504040204" pitchFamily="34" charset="0"/>
                <a:cs typeface="TH SarabunPSK" pitchFamily="34" charset="-34"/>
              </a:rPr>
              <a:t>VLO </a:t>
            </a:r>
          </a:p>
          <a:p>
            <a:pPr lvl="1">
              <a:buSzPct val="80000"/>
            </a:pPr>
            <a:r>
              <a:rPr lang="th-TH" sz="2800" dirty="0">
                <a:latin typeface="TH SarabunPSK" pitchFamily="34" charset="-34"/>
                <a:ea typeface="Tahoma" panose="020B0604030504040204" pitchFamily="34" charset="0"/>
                <a:cs typeface="TH SarabunPSK" pitchFamily="34" charset="-34"/>
              </a:rPr>
              <a:t>ทำตามกฎหมายที่เกี่ยวข้องกับป่าไม้ สิ่งแวดล้อม แรงงาน ความปลอดภัย</a:t>
            </a:r>
            <a:endParaRPr lang="en-GB" sz="28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12</a:t>
            </a:fld>
            <a:endParaRPr lang="zh-TW" altLang="en-US"/>
          </a:p>
        </p:txBody>
      </p:sp>
      <p:pic>
        <p:nvPicPr>
          <p:cNvPr id="6" name="Picture 2"/>
          <p:cNvPicPr>
            <a:picLocks noChangeAspect="1" noChangeArrowheads="1"/>
          </p:cNvPicPr>
          <p:nvPr/>
        </p:nvPicPr>
        <p:blipFill>
          <a:blip r:embed="rId3" cstate="print"/>
          <a:srcRect/>
          <a:stretch>
            <a:fillRect/>
          </a:stretch>
        </p:blipFill>
        <p:spPr bwMode="auto">
          <a:xfrm>
            <a:off x="7602812" y="2086884"/>
            <a:ext cx="4278086" cy="4408605"/>
          </a:xfrm>
          <a:prstGeom prst="rect">
            <a:avLst/>
          </a:prstGeom>
          <a:noFill/>
          <a:ln w="9525">
            <a:noFill/>
            <a:miter lim="800000"/>
            <a:headEnd/>
            <a:tailEnd/>
          </a:ln>
        </p:spPr>
      </p:pic>
    </p:spTree>
    <p:extLst>
      <p:ext uri="{BB962C8B-B14F-4D97-AF65-F5344CB8AC3E}">
        <p14:creationId xmlns:p14="http://schemas.microsoft.com/office/powerpoint/2010/main" val="2417028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023" y="1202362"/>
            <a:ext cx="10622508" cy="1143000"/>
          </a:xfrm>
        </p:spPr>
        <p:txBody>
          <a:bodyPr>
            <a:normAutofit/>
          </a:bodyPr>
          <a:lstStyle/>
          <a:p>
            <a:r>
              <a:rPr lang="th-TH" sz="4000" dirty="0" smtClean="0">
                <a:solidFill>
                  <a:srgbClr val="006600"/>
                </a:solidFill>
                <a:latin typeface="TH SarabunPSK" pitchFamily="34" charset="-34"/>
                <a:cs typeface="TH SarabunPSK" pitchFamily="34" charset="-34"/>
              </a:rPr>
              <a:t>ความแตกต่างของแผนการตรวจสอบต่างๆ</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20475" y="2115403"/>
            <a:ext cx="11703203" cy="4617185"/>
          </a:xfrm>
        </p:spPr>
        <p:txBody>
          <a:bodyPr>
            <a:normAutofit/>
          </a:bodyPr>
          <a:lstStyle/>
          <a:p>
            <a:r>
              <a:rPr lang="th-TH" sz="2000" dirty="0" smtClean="0">
                <a:solidFill>
                  <a:schemeClr val="tx1">
                    <a:lumMod val="95000"/>
                    <a:lumOff val="5000"/>
                  </a:schemeClr>
                </a:solidFill>
                <a:latin typeface="TH SarabunPSK" pitchFamily="34" charset="-34"/>
                <a:ea typeface="Tahoma" panose="020B0604030504040204" pitchFamily="34" charset="0"/>
                <a:cs typeface="TH SarabunPSK" pitchFamily="34" charset="-34"/>
              </a:rPr>
              <a:t>ส่วนใหญ่ทำโดยองค์กรการรับรองต่างๆ</a:t>
            </a:r>
            <a:endParaRPr lang="en-GB" sz="2000" dirty="0" smtClean="0">
              <a:solidFill>
                <a:schemeClr val="tx1">
                  <a:lumMod val="95000"/>
                  <a:lumOff val="5000"/>
                </a:schemeClr>
              </a:solidFill>
              <a:latin typeface="TH SarabunPSK" pitchFamily="34" charset="-34"/>
              <a:ea typeface="Tahoma" panose="020B0604030504040204" pitchFamily="34" charset="0"/>
              <a:cs typeface="TH SarabunPSK" pitchFamily="34" charset="-34"/>
            </a:endParaRPr>
          </a:p>
          <a:p>
            <a:pPr lvl="1">
              <a:buSzPct val="70000"/>
              <a:buFont typeface="Wingdings" panose="05000000000000000000" pitchFamily="2" charset="2"/>
              <a:buChar char="§"/>
            </a:pPr>
            <a:r>
              <a:rPr lang="th-TH" sz="2000" b="1" dirty="0" smtClean="0">
                <a:solidFill>
                  <a:srgbClr val="006600"/>
                </a:solidFill>
                <a:latin typeface="TH SarabunPSK" pitchFamily="34" charset="-34"/>
                <a:cs typeface="TH SarabunPSK" pitchFamily="34" charset="-34"/>
              </a:rPr>
              <a:t>โครงการตรวจติดตามไม้ (</a:t>
            </a:r>
            <a:r>
              <a:rPr lang="en-GB" sz="2000" b="1" dirty="0" smtClean="0">
                <a:solidFill>
                  <a:srgbClr val="006600"/>
                </a:solidFill>
                <a:latin typeface="TH SarabunPSK" pitchFamily="34" charset="-34"/>
                <a:cs typeface="TH SarabunPSK" pitchFamily="34" charset="-34"/>
              </a:rPr>
              <a:t>Wood Tracking Programme</a:t>
            </a:r>
            <a:r>
              <a:rPr lang="th-TH" sz="2000" b="1"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โดยการบริการด้านป่าไม้โลก (</a:t>
            </a:r>
            <a:r>
              <a:rPr lang="en-GB" sz="2000" dirty="0" smtClean="0">
                <a:solidFill>
                  <a:schemeClr val="tx1">
                    <a:lumMod val="95000"/>
                    <a:lumOff val="5000"/>
                  </a:schemeClr>
                </a:solidFill>
                <a:latin typeface="TH SarabunPSK" pitchFamily="34" charset="-34"/>
                <a:cs typeface="TH SarabunPSK" pitchFamily="34" charset="-34"/>
              </a:rPr>
              <a:t>GFS</a:t>
            </a:r>
            <a:r>
              <a:rPr lang="th-TH" sz="2000" dirty="0" smtClean="0">
                <a:solidFill>
                  <a:schemeClr val="tx1">
                    <a:lumMod val="95000"/>
                    <a:lumOff val="5000"/>
                  </a:schemeClr>
                </a:solidFill>
                <a:latin typeface="TH SarabunPSK" pitchFamily="34" charset="-34"/>
                <a:cs typeface="TH SarabunPSK" pitchFamily="34" charset="-34"/>
              </a:rPr>
              <a:t>)</a:t>
            </a:r>
            <a:endParaRPr lang="en-GB" sz="2000" dirty="0" smtClean="0">
              <a:solidFill>
                <a:schemeClr val="tx1">
                  <a:lumMod val="95000"/>
                  <a:lumOff val="5000"/>
                </a:schemeClr>
              </a:solidFill>
              <a:latin typeface="TH SarabunPSK" pitchFamily="34" charset="-34"/>
              <a:cs typeface="TH SarabunPSK" pitchFamily="34" charset="-34"/>
            </a:endParaRPr>
          </a:p>
          <a:p>
            <a:pPr lvl="1">
              <a:buSzPct val="70000"/>
              <a:buFont typeface="Wingdings" panose="05000000000000000000" pitchFamily="2" charset="2"/>
              <a:buChar char="§"/>
            </a:pPr>
            <a:r>
              <a:rPr lang="th-TH" sz="2000" dirty="0" smtClean="0">
                <a:solidFill>
                  <a:schemeClr val="tx1">
                    <a:lumMod val="95000"/>
                    <a:lumOff val="5000"/>
                  </a:schemeClr>
                </a:solidFill>
                <a:latin typeface="TH SarabunPSK" pitchFamily="34" charset="-34"/>
                <a:cs typeface="TH SarabunPSK" pitchFamily="34" charset="-34"/>
              </a:rPr>
              <a:t>การตรวจพิสูจน์ที่มาทางกฎหมาย </a:t>
            </a:r>
            <a:r>
              <a:rPr lang="th-TH" sz="2000"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Verified Legal Origin</a:t>
            </a:r>
            <a:r>
              <a:rPr lang="th-TH" sz="2000" b="1" dirty="0" smtClean="0">
                <a:solidFill>
                  <a:srgbClr val="006600"/>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และการตรวจพิสูจน์การปฏิบัติที่สอดคล้องตามกฎหมาย </a:t>
            </a:r>
            <a:r>
              <a:rPr lang="th-TH" sz="2000"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Verified Legal Compliance</a:t>
            </a:r>
            <a:r>
              <a:rPr lang="th-TH" sz="2000" b="1" dirty="0" smtClean="0">
                <a:solidFill>
                  <a:srgbClr val="006600"/>
                </a:solidFill>
                <a:latin typeface="TH SarabunPSK" pitchFamily="34" charset="-34"/>
                <a:cs typeface="TH SarabunPSK" pitchFamily="34" charset="-34"/>
              </a:rPr>
              <a:t>)</a:t>
            </a:r>
            <a:r>
              <a:rPr lang="en-GB" sz="2000" b="1" dirty="0" smtClean="0">
                <a:solidFill>
                  <a:schemeClr val="tx1">
                    <a:lumMod val="95000"/>
                    <a:lumOff val="5000"/>
                  </a:schemeClr>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โดยพันธมิตรป่าฝน (</a:t>
            </a:r>
            <a:r>
              <a:rPr lang="fr-FR" sz="2000" dirty="0" err="1" smtClean="0">
                <a:solidFill>
                  <a:schemeClr val="tx1">
                    <a:lumMod val="95000"/>
                    <a:lumOff val="5000"/>
                  </a:schemeClr>
                </a:solidFill>
                <a:latin typeface="TH SarabunPSK" pitchFamily="34" charset="-34"/>
                <a:cs typeface="TH SarabunPSK" pitchFamily="34" charset="-34"/>
              </a:rPr>
              <a:t>Rainforest</a:t>
            </a:r>
            <a:r>
              <a:rPr lang="fr-FR" sz="2000" dirty="0" smtClean="0">
                <a:solidFill>
                  <a:schemeClr val="tx1">
                    <a:lumMod val="95000"/>
                    <a:lumOff val="5000"/>
                  </a:schemeClr>
                </a:solidFill>
                <a:latin typeface="TH SarabunPSK" pitchFamily="34" charset="-34"/>
                <a:cs typeface="TH SarabunPSK" pitchFamily="34" charset="-34"/>
              </a:rPr>
              <a:t> Alliance</a:t>
            </a:r>
            <a:r>
              <a:rPr lang="th-TH" sz="2000" dirty="0" smtClean="0">
                <a:solidFill>
                  <a:schemeClr val="tx1">
                    <a:lumMod val="95000"/>
                    <a:lumOff val="5000"/>
                  </a:schemeClr>
                </a:solidFill>
                <a:latin typeface="TH SarabunPSK" pitchFamily="34" charset="-34"/>
                <a:cs typeface="TH SarabunPSK" pitchFamily="34" charset="-34"/>
              </a:rPr>
              <a:t>)</a:t>
            </a:r>
            <a:r>
              <a:rPr lang="en-GB" sz="2000" dirty="0" smtClean="0">
                <a:solidFill>
                  <a:schemeClr val="tx1">
                    <a:lumMod val="95000"/>
                    <a:lumOff val="5000"/>
                  </a:schemeClr>
                </a:solidFill>
                <a:latin typeface="TH SarabunPSK" pitchFamily="34" charset="-34"/>
                <a:cs typeface="TH SarabunPSK" pitchFamily="34" charset="-34"/>
              </a:rPr>
              <a:t> </a:t>
            </a:r>
          </a:p>
          <a:p>
            <a:pPr lvl="1">
              <a:buSzPct val="70000"/>
              <a:buFont typeface="Wingdings" panose="05000000000000000000" pitchFamily="2" charset="2"/>
              <a:buChar char="§"/>
            </a:pPr>
            <a:r>
              <a:rPr lang="en-GB" sz="2000" b="1" dirty="0" err="1" smtClean="0">
                <a:solidFill>
                  <a:srgbClr val="006600"/>
                </a:solidFill>
                <a:latin typeface="TH SarabunPSK" pitchFamily="34" charset="-34"/>
                <a:cs typeface="TH SarabunPSK" pitchFamily="34" charset="-34"/>
              </a:rPr>
              <a:t>Origine</a:t>
            </a:r>
            <a:r>
              <a:rPr lang="en-GB" sz="2000" b="1" dirty="0" smtClean="0">
                <a:solidFill>
                  <a:srgbClr val="006600"/>
                </a:solidFill>
                <a:latin typeface="TH SarabunPSK" pitchFamily="34" charset="-34"/>
                <a:cs typeface="TH SarabunPSK" pitchFamily="34" charset="-34"/>
              </a:rPr>
              <a:t> et </a:t>
            </a:r>
            <a:r>
              <a:rPr lang="en-GB" sz="2000" b="1" dirty="0" err="1" smtClean="0">
                <a:solidFill>
                  <a:srgbClr val="006600"/>
                </a:solidFill>
                <a:latin typeface="TH SarabunPSK" pitchFamily="34" charset="-34"/>
                <a:cs typeface="TH SarabunPSK" pitchFamily="34" charset="-34"/>
              </a:rPr>
              <a:t>Légalité</a:t>
            </a:r>
            <a:r>
              <a:rPr lang="en-GB" sz="2000" b="1" dirty="0" smtClean="0">
                <a:solidFill>
                  <a:srgbClr val="006600"/>
                </a:solidFill>
                <a:latin typeface="TH SarabunPSK" pitchFamily="34" charset="-34"/>
                <a:cs typeface="TH SarabunPSK" pitchFamily="34" charset="-34"/>
              </a:rPr>
              <a:t> du Bois </a:t>
            </a:r>
            <a:r>
              <a:rPr lang="en-GB" sz="2000" dirty="0" smtClean="0">
                <a:solidFill>
                  <a:schemeClr val="tx1">
                    <a:lumMod val="95000"/>
                    <a:lumOff val="5000"/>
                  </a:schemeClr>
                </a:solidFill>
                <a:latin typeface="TH SarabunPSK" pitchFamily="34" charset="-34"/>
                <a:cs typeface="TH SarabunPSK" pitchFamily="34" charset="-34"/>
              </a:rPr>
              <a:t>(</a:t>
            </a:r>
            <a:r>
              <a:rPr lang="th-TH" sz="2000" dirty="0" smtClean="0">
                <a:solidFill>
                  <a:schemeClr val="tx1">
                    <a:lumMod val="95000"/>
                    <a:lumOff val="5000"/>
                  </a:schemeClr>
                </a:solidFill>
                <a:latin typeface="TH SarabunPSK" pitchFamily="34" charset="-34"/>
                <a:cs typeface="TH SarabunPSK" pitchFamily="34" charset="-34"/>
              </a:rPr>
              <a:t>ต้นกำเนิด และความถูกต้องตามกฎหมายของไม้)</a:t>
            </a:r>
            <a:r>
              <a:rPr lang="en-GB" sz="2000" dirty="0" smtClean="0">
                <a:solidFill>
                  <a:schemeClr val="tx1">
                    <a:lumMod val="95000"/>
                    <a:lumOff val="5000"/>
                  </a:schemeClr>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a:t>
            </a:r>
            <a:r>
              <a:rPr lang="en-GB" sz="2000" dirty="0" smtClean="0">
                <a:solidFill>
                  <a:schemeClr val="tx1">
                    <a:lumMod val="95000"/>
                    <a:lumOff val="5000"/>
                  </a:schemeClr>
                </a:solidFill>
                <a:latin typeface="TH SarabunPSK" pitchFamily="34" charset="-34"/>
                <a:cs typeface="TH SarabunPSK" pitchFamily="34" charset="-34"/>
              </a:rPr>
              <a:t> Bureau </a:t>
            </a:r>
            <a:r>
              <a:rPr lang="en-GB" sz="2000" dirty="0" err="1" smtClean="0">
                <a:solidFill>
                  <a:schemeClr val="tx1">
                    <a:lumMod val="95000"/>
                    <a:lumOff val="5000"/>
                  </a:schemeClr>
                </a:solidFill>
                <a:latin typeface="TH SarabunPSK" pitchFamily="34" charset="-34"/>
                <a:cs typeface="TH SarabunPSK" pitchFamily="34" charset="-34"/>
              </a:rPr>
              <a:t>Veritas</a:t>
            </a:r>
            <a:r>
              <a:rPr lang="en-GB" sz="2000" dirty="0" smtClean="0">
                <a:solidFill>
                  <a:schemeClr val="tx1">
                    <a:lumMod val="95000"/>
                    <a:lumOff val="5000"/>
                  </a:schemeClr>
                </a:solidFill>
                <a:latin typeface="TH SarabunPSK" pitchFamily="34" charset="-34"/>
                <a:cs typeface="TH SarabunPSK" pitchFamily="34" charset="-34"/>
              </a:rPr>
              <a:t> </a:t>
            </a:r>
          </a:p>
          <a:p>
            <a:pPr lvl="1">
              <a:buSzPct val="70000"/>
              <a:buFont typeface="Wingdings" panose="05000000000000000000" pitchFamily="2" charset="2"/>
              <a:buChar char="§"/>
            </a:pPr>
            <a:r>
              <a:rPr lang="th-TH" sz="2000" dirty="0" smtClean="0">
                <a:latin typeface="TH SarabunPSK" pitchFamily="34" charset="-34"/>
                <a:cs typeface="TH SarabunPSK" pitchFamily="34" charset="-34"/>
              </a:rPr>
              <a:t>การตรวจพิสูจน์การเก็บเกี่ยวผลผลิตตามกฎหมาย </a:t>
            </a:r>
            <a:r>
              <a:rPr lang="th-TH" sz="2000"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Legal Harvest Verification</a:t>
            </a:r>
            <a:r>
              <a:rPr lang="th-TH" sz="2000" b="1"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a:t>
            </a:r>
            <a:r>
              <a:rPr lang="en-GB" sz="2000" dirty="0" smtClean="0">
                <a:solidFill>
                  <a:schemeClr val="tx1">
                    <a:lumMod val="95000"/>
                    <a:lumOff val="5000"/>
                  </a:schemeClr>
                </a:solidFill>
                <a:latin typeface="TH SarabunPSK" pitchFamily="34" charset="-34"/>
                <a:cs typeface="TH SarabunPSK" pitchFamily="34" charset="-34"/>
              </a:rPr>
              <a:t> </a:t>
            </a:r>
            <a:r>
              <a:rPr lang="th-TH" sz="2000" dirty="0" smtClean="0">
                <a:latin typeface="TH SarabunPSK" pitchFamily="34" charset="-34"/>
                <a:cs typeface="TH SarabunPSK" pitchFamily="34" charset="-34"/>
              </a:rPr>
              <a:t>ระบบการตรวจรับรองทางวิทยาศาสตร์ บริการระดับโลก (</a:t>
            </a:r>
            <a:r>
              <a:rPr lang="en-GB" sz="2000" dirty="0" smtClean="0">
                <a:solidFill>
                  <a:schemeClr val="tx1">
                    <a:lumMod val="95000"/>
                    <a:lumOff val="5000"/>
                  </a:schemeClr>
                </a:solidFill>
                <a:latin typeface="TH SarabunPSK" pitchFamily="34" charset="-34"/>
                <a:cs typeface="TH SarabunPSK" pitchFamily="34" charset="-34"/>
              </a:rPr>
              <a:t>SCS Global Services</a:t>
            </a:r>
            <a:r>
              <a:rPr lang="th-TH" sz="2000" dirty="0" smtClean="0">
                <a:solidFill>
                  <a:schemeClr val="tx1">
                    <a:lumMod val="95000"/>
                    <a:lumOff val="5000"/>
                  </a:schemeClr>
                </a:solidFill>
                <a:latin typeface="TH SarabunPSK" pitchFamily="34" charset="-34"/>
                <a:cs typeface="TH SarabunPSK" pitchFamily="34" charset="-34"/>
              </a:rPr>
              <a:t>)</a:t>
            </a:r>
            <a:endParaRPr lang="en-GB" sz="2000" dirty="0" smtClean="0">
              <a:solidFill>
                <a:schemeClr val="tx1">
                  <a:lumMod val="95000"/>
                  <a:lumOff val="5000"/>
                </a:schemeClr>
              </a:solidFill>
              <a:latin typeface="TH SarabunPSK" pitchFamily="34" charset="-34"/>
              <a:cs typeface="TH SarabunPSK" pitchFamily="34" charset="-34"/>
            </a:endParaRPr>
          </a:p>
          <a:p>
            <a:pPr lvl="1">
              <a:buSzPct val="70000"/>
              <a:buFont typeface="Wingdings" panose="05000000000000000000" pitchFamily="2" charset="2"/>
              <a:buChar char="§"/>
            </a:pPr>
            <a:r>
              <a:rPr lang="th-TH" sz="2000" b="1" dirty="0" smtClean="0">
                <a:solidFill>
                  <a:srgbClr val="006600"/>
                </a:solidFill>
                <a:latin typeface="TH SarabunPSK" pitchFamily="34" charset="-34"/>
                <a:cs typeface="TH SarabunPSK" pitchFamily="34" charset="-34"/>
              </a:rPr>
              <a:t>ระบบการรับรองความถูกต้องตามกฎหมาย (</a:t>
            </a:r>
            <a:r>
              <a:rPr lang="en-GB" sz="2000" b="1" dirty="0" smtClean="0">
                <a:solidFill>
                  <a:srgbClr val="006600"/>
                </a:solidFill>
                <a:latin typeface="TH SarabunPSK" pitchFamily="34" charset="-34"/>
                <a:cs typeface="TH SarabunPSK" pitchFamily="34" charset="-34"/>
              </a:rPr>
              <a:t>Legality Assurance System</a:t>
            </a:r>
            <a:r>
              <a:rPr lang="th-TH" sz="2000" b="1" dirty="0" smtClean="0">
                <a:solidFill>
                  <a:srgbClr val="006600"/>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a:t>
            </a:r>
            <a:r>
              <a:rPr lang="en-GB" sz="2000" dirty="0" smtClean="0">
                <a:solidFill>
                  <a:schemeClr val="tx1">
                    <a:lumMod val="95000"/>
                    <a:lumOff val="5000"/>
                  </a:schemeClr>
                </a:solidFill>
                <a:latin typeface="TH SarabunPSK" pitchFamily="34" charset="-34"/>
                <a:cs typeface="TH SarabunPSK" pitchFamily="34" charset="-34"/>
              </a:rPr>
              <a:t> CertiSource</a:t>
            </a:r>
          </a:p>
          <a:p>
            <a:pPr lvl="1">
              <a:buSzPct val="70000"/>
              <a:buFont typeface="Wingdings" panose="05000000000000000000" pitchFamily="2" charset="2"/>
              <a:buChar char="§"/>
            </a:pPr>
            <a:r>
              <a:rPr lang="th-TH" sz="2000" b="1" dirty="0" smtClean="0">
                <a:solidFill>
                  <a:srgbClr val="006600"/>
                </a:solidFill>
                <a:latin typeface="TH SarabunPSK" pitchFamily="34" charset="-34"/>
                <a:cs typeface="TH SarabunPSK" pitchFamily="34" charset="-34"/>
              </a:rPr>
              <a:t>แหล่งทางกฎหมาย (</a:t>
            </a:r>
            <a:r>
              <a:rPr lang="en-GB" sz="2000" b="1" dirty="0" err="1" smtClean="0">
                <a:solidFill>
                  <a:srgbClr val="006600"/>
                </a:solidFill>
                <a:latin typeface="TH SarabunPSK" pitchFamily="34" charset="-34"/>
                <a:cs typeface="TH SarabunPSK" pitchFamily="34" charset="-34"/>
              </a:rPr>
              <a:t>LegalSource</a:t>
            </a:r>
            <a:r>
              <a:rPr lang="th-TH" sz="2000" b="1" dirty="0" smtClean="0">
                <a:solidFill>
                  <a:srgbClr val="006600"/>
                </a:solidFill>
                <a:latin typeface="TH SarabunPSK" pitchFamily="34" charset="-34"/>
                <a:cs typeface="TH SarabunPSK" pitchFamily="34" charset="-34"/>
              </a:rPr>
              <a:t>)</a:t>
            </a:r>
            <a:r>
              <a:rPr lang="en-GB" sz="2000" b="1" dirty="0" smtClean="0">
                <a:solidFill>
                  <a:srgbClr val="006600"/>
                </a:solidFill>
                <a:latin typeface="TH SarabunPSK" pitchFamily="34" charset="-34"/>
                <a:cs typeface="TH SarabunPSK" pitchFamily="34" charset="-34"/>
              </a:rPr>
              <a:t> </a:t>
            </a:r>
            <a:r>
              <a:rPr lang="th-TH" sz="2000" dirty="0" smtClean="0">
                <a:solidFill>
                  <a:schemeClr val="tx1">
                    <a:lumMod val="95000"/>
                    <a:lumOff val="5000"/>
                  </a:schemeClr>
                </a:solidFill>
                <a:latin typeface="TH SarabunPSK" pitchFamily="34" charset="-34"/>
                <a:cs typeface="TH SarabunPSK" pitchFamily="34" charset="-34"/>
              </a:rPr>
              <a:t>โดย</a:t>
            </a:r>
            <a:r>
              <a:rPr lang="en-GB" sz="2000" dirty="0" smtClean="0">
                <a:solidFill>
                  <a:schemeClr val="tx1">
                    <a:lumMod val="95000"/>
                    <a:lumOff val="5000"/>
                  </a:schemeClr>
                </a:solidFill>
                <a:latin typeface="TH SarabunPSK" pitchFamily="34" charset="-34"/>
                <a:cs typeface="TH SarabunPSK" pitchFamily="34" charset="-34"/>
              </a:rPr>
              <a:t> </a:t>
            </a:r>
            <a:r>
              <a:rPr lang="en-GB" sz="2000" dirty="0" err="1" smtClean="0">
                <a:solidFill>
                  <a:schemeClr val="tx1">
                    <a:lumMod val="95000"/>
                    <a:lumOff val="5000"/>
                  </a:schemeClr>
                </a:solidFill>
                <a:latin typeface="TH SarabunPSK" pitchFamily="34" charset="-34"/>
                <a:cs typeface="TH SarabunPSK" pitchFamily="34" charset="-34"/>
              </a:rPr>
              <a:t>NEPCon</a:t>
            </a:r>
            <a:r>
              <a:rPr lang="en-GB" sz="2000" dirty="0" smtClean="0">
                <a:solidFill>
                  <a:schemeClr val="tx1">
                    <a:lumMod val="95000"/>
                    <a:lumOff val="5000"/>
                  </a:schemeClr>
                </a:solidFill>
                <a:latin typeface="TH SarabunPSK" pitchFamily="34" charset="-34"/>
                <a:cs typeface="TH SarabunPSK" pitchFamily="34" charset="-34"/>
              </a:rPr>
              <a:t> </a:t>
            </a:r>
          </a:p>
          <a:p>
            <a:pPr lvl="1">
              <a:buSzPct val="70000"/>
              <a:buFont typeface="Wingdings" panose="05000000000000000000" pitchFamily="2" charset="2"/>
              <a:buChar char="§"/>
            </a:pPr>
            <a:r>
              <a:rPr lang="en-GB" sz="2000" b="1" dirty="0" smtClean="0">
                <a:solidFill>
                  <a:srgbClr val="006600"/>
                </a:solidFill>
                <a:latin typeface="TH SarabunPSK" pitchFamily="34" charset="-34"/>
                <a:cs typeface="TH SarabunPSK" pitchFamily="34" charset="-34"/>
              </a:rPr>
              <a:t>Forest Verification of Legal Compliance </a:t>
            </a:r>
            <a:r>
              <a:rPr lang="en-GB" sz="2000" dirty="0" smtClean="0">
                <a:solidFill>
                  <a:schemeClr val="tx1">
                    <a:lumMod val="95000"/>
                    <a:lumOff val="5000"/>
                  </a:schemeClr>
                </a:solidFill>
                <a:latin typeface="TH SarabunPSK" pitchFamily="34" charset="-34"/>
                <a:cs typeface="TH SarabunPSK" pitchFamily="34" charset="-34"/>
              </a:rPr>
              <a:t>by Soil </a:t>
            </a:r>
            <a:r>
              <a:rPr lang="en-GB" sz="2000" dirty="0">
                <a:solidFill>
                  <a:schemeClr val="tx1">
                    <a:lumMod val="95000"/>
                    <a:lumOff val="5000"/>
                  </a:schemeClr>
                </a:solidFill>
                <a:latin typeface="TH SarabunPSK" pitchFamily="34" charset="-34"/>
                <a:cs typeface="TH SarabunPSK" pitchFamily="34" charset="-34"/>
              </a:rPr>
              <a:t>Association Certification Limited</a:t>
            </a:r>
            <a:endParaRPr lang="en-GB" sz="2000" dirty="0" smtClean="0">
              <a:solidFill>
                <a:schemeClr val="tx1">
                  <a:lumMod val="95000"/>
                  <a:lumOff val="5000"/>
                </a:schemeClr>
              </a:solidFill>
              <a:latin typeface="TH SarabunPSK" pitchFamily="34" charset="-34"/>
              <a:cs typeface="TH SarabunPSK" pitchFamily="34" charset="-34"/>
            </a:endParaRPr>
          </a:p>
          <a:p>
            <a:endParaRPr lang="en-GB" dirty="0">
              <a:solidFill>
                <a:schemeClr val="tx1">
                  <a:lumMod val="95000"/>
                  <a:lumOff val="5000"/>
                </a:schemeClr>
              </a:solidFill>
              <a:latin typeface="TH SarabunPSK" pitchFamily="34" charset="-34"/>
              <a:cs typeface="TH SarabunPSK" pitchFamily="34" charset="-34"/>
            </a:endParaRPr>
          </a:p>
        </p:txBody>
      </p:sp>
      <p:sp>
        <p:nvSpPr>
          <p:cNvPr id="42000" name="AutoShape 16" descr="data:image/jpeg;base64,/9j/4AAQSkZJRgABAQAAAQABAAD/2wCEAAkGBhISERIUExAREREVFRsUEhMUFxoXGhgYFRIVFxMVFRcYHSYeFxkkGRUVHzAhIycpLC0sFyAxNjAsNSYrLCkBCQoKDgwOGg8PGCkkHiEsLCwqNSsxMik1KTIsMi0vNSk0KSw1KTAsLzQsNTQsLCkyNTUuKSk0LCwqNTQsKSkpLP/AABEIANUA7QMBIgACEQEDEQH/xAAcAAEAAgIDAQAAAAAAAAAAAAAABgcFCAIDBAH/xABJEAACAgECBAQCBgcADwkAAAABAgADEQQSBQYhMRNBUWEHIggUMnGBkRUjQlJykqEWFyQzNFNUYrGys8LR0vAlNUNVc5OiwdP/xAAaAQEBAQEAAwAAAAAAAAAAAAAABAUDAQIG/8QAKxEBAAEDAwEGBgMAAAAAAAAAAAECAxEEEiHBBRMxobHRFEFxgZHwMlFh/9oADAMBAAIRAxEAPwC8YiICIiAiIgIiICIiAiIgIiICIiAiIgIiICIiAiIgIiICIiAiIgIiICIiAiIgIiICIiAiIgIiICIiAiIgIiICIiAiIgIiICIiAiIgIiICIiAiIgIiICIiAiIgIiICIiAiIgIiICIiAiIgIiICIiAiIgIiICIiAiIgIiICIiAiIgIiICIiAiIgIiICIiAiIgIiICIiAiIgIiICImG5l5jTSp/fKluYHwlsYgHHQk4BOBn8Z7U0zVOIetdcURuqe3iXF6dOu+61Kl9WOM+wHcn2Ewf9m/iLu02i1OpQ5AdQqqcHB7nP5iQO7it77mfidRszlcP8gBPzDBqyPbEyHDtdXs/Wcceptx+WshhjPyknYMnHfpLfhdsc8/npDM+NmurFPEfbrKXaPmrUs6q/C9SgJALblIGTjJ7dB3nDifxE01Fr1OlxZDhiqqR2B6Zb3mF0OtoNteOPXWHeuEI6Mdwwp6efb8ZFOdf8P1P8f+4sh1c93jbGPz1ctTq7lq1upnM5xzifRPP7amk/c1H8q/8APM1y9zRVrA5qWwbCA28AfaBIxgn0lHSyPhJ9nU/xJ/qtJLd2qqrEuWi7QvXr0UVYxysGIiVN8nl4hxWmhd111VK/vWOqD8CxEiHxS+If6NpVawrau4HwgeoRR0a1h54JwB5n2BmuPEuKXaiw232vdYe7ucn7h6D2GBA2kT4i8LJwOI6XPvYo/qekzmj19dq7qrK7V/eRgw/NSRNNZ6+GcWu0ziyi6ylx+1WxU/jjow9jkQNxomI5St1LaLTtqip1LVhrcLt6t1AI7BgCAcdM57TjzXzVRw/Ttfe3QdEQfadiOiIPX+gGSYGYJmF13O3D6TizXaVGHdTauR94ByJrpzh8StbxBmD2Gqj9nT1khceW897D7np6ASKCBtroueOH3HFev0rN5L4qgn7gTkzNgzS8y0fgNxi/6+aPGsNHgO3hFiUDK1eCFPRT1PbEDYCePiPF6NOu6++qlfI2OqA/duIzIb8VviP+jalrp2tq7QSmeorQdDYw8znoo7Eg+QwddOIcRtvsNl1j22N3dyWP5nsPYdIG01fxF4WTgcR0mfexR/U9JndJra7V3V2JYnkyMGH5g4mmk9nCeM36VxZp7rKXHnWSM+xHZh7EEQNxYmN5bbUHSUHVFTqTWpu2jaNxGSMeRGcH3BmSgIiICIiBxdwASTgAZJ9h3lK8Z5hTV6hnOjNjEhU/W2Z25wgCr0BOR0HmZbnMFwXTXFrvAGwg3AElN3TcAOuesqniGpYN+p421iY/8Sy9CD+AIMv0eImZ9+jK7QmZiKfl9urnwvhzrqgi8LUX1jxNl1r7cDA3fMdrDJHrJT9d1v8A5dw//wBxJ1csamlhbjX333eA+6p7XsQDAywLIvt+crQDoJw1ermiqImnP1ygrvRpqYmOc58Me0rV0ut1m9N3D9Aq7huYWJkDIyw9wOsgvObA67UkHI39x/AswuImZf1HexHGEWo1nfUbMfPP7xBLE+FF6qup3Mq/MmMkD9lvWV3GJwoq2zlw01/uLkXMZw2C+u1/4xP5h/xnJNUhOA6k+gIM16x7SSfDwf8AaFP3P/smlNN/M4w3LXa03K4o2eM48UL+Muvazi+oBJxUK6lHoBUrn/5Ox/GRvljh1eo1mmptbZXbciOw6EBmAOCexPbPvJp8c+Xnp4gdRtPhalVIby8RECOp98KrfifQyuJS3G1tXw44Wtfhjh+mK4xkoGb8XPzE++ZFNZ8CtL9bouoY10LYHu075cEL8wFbHqAWABBz0JwR2NZcB+MHE9KFXxhqKx0CXjecem8EP+ZMsnlj496W4qmrqbSOeniA76s+5wGT8QR6mBac1d+KHODa/XWENnT0k1aceWAcNZ97EZz6BR5TYfm7inhcO1d6MDt07vWynIyazsII7jJBmpOIH1EJIABJJwAOpJPQADzMuDlP4BNYi2a656iwz4FWNyj/AD3YEA+wBx6zBfA3gS38S8RxldPWbVB/fLBaz+GWP3gTY2BVXEfo96NkPg6nU1P5F9li/ioVT+RmE+GfJ2p4dxvw9QgwdNaa7F6pYA9WSp9fUHqPyJvCcSgJBwMjsfTPfEDV/wCLeva3i+ryeiMtSj0CVr0/mLH8ZiOT+FV6nXaWi1ilVtoRyDg4OflB8ixAXP8AnSUfGzl59PxJ7tp8LUgWI3luVVWxc+uQG+5pX4MDa1fhzwvw/D/R+l24x1rBb+c/Nn3zIq/wM0qa7T30uV06Wb7dO+XB25ZAjHrjcFyGz0z18pWnAvjJxPTAKbl1KDst67jj/wBQEP8AmTLJ5X+PGkvKpqqzpHPTfnfVn3bAKfiMe8C0InxHBAIIIPUEdiD2In2AiIgIiIHn4gH8J/DVHs2nYr/ZLeQb2kY3cT/yHQfzmS4iQDjHCuH6ezZdqdejEbgA9rDBJ7EKR7d5RZ54x5ZS6jMYqz5xHrEsbyqSdXqD9UFB8G7cy+JtYll7b+gGc4wJCB2Elmj4rXpr3evXePUylAmpXU9mIznCEEjGM+8Diui8qOHfy6r/APOedZpbl6qKqY4x/rBu2ou0xTuiJiZ8/oicSytHqeCuUTwUNjELgVWgbmwOhI6DJ85C+a9KlWsvRFCIr4VR2A2Kf/uZN2xVa/kkv6SbNG/dE844YmIk6+G3A6NQt/jUpYVZdu7yyGzj8pypp3Thx09ib9yKInxQWST4ef8AeFP3P/s2llf2FaH/ACWr8j/xnfouWNLS4evT1o4zhgOoyMH+hlFNiYmJy2bPZVy3cprmqOJy7+L8Gp1VTU31LbU3dW/oQe6keRHUSo+Yfo9dS2i1QA8qtQD09hYo/wBK/jJB8Sfiv+jtTRTUi2sD4mqU+VZBC1qf2XOd2fLC+TSY8tc16bX1C3T2hx+0h6Oh/dde6n+h8iZU+gazcx8ha7Q9dRp2WvOPFQh6+vb5l+zn/OxI/NvOatRQmj1LagqKPCcWbuxBUjb7kk4A9SJqEIFtchcas1PAuK6NiWNFDPV6+GyO2wewZGx/FiVNLc+j3oN9mvLDNZqSph5Hezkj8gfzlb8z8BfRau7TuDmtyFP7yHrWw+9SDAsD6PetVdbqKyQGsoBX38OwZA/B8/hL9mnnBOM26S+q+lttlbbl9D5FWHmpBIPsZshyn8VtBra1zcmmvx89NrBTnz2McBx93X1AgTOJiOJc3aLToXt1enRR16upJ/hUElvwEh3LHxS/SPFRRQpTSJTY+WHzWMGrAYj9hRuOB3Ocn0ATnjfAqNXS1OoqW2tvI+RHZlI6qw9R1lR8wfR6bJbR6oY8qtQOo9hYg6/iv4zP/ET4t/o/WUUVItoX59WPPaw+StT5Pg7/AOUeZk35d5n02uqFuntWxf2h2ZD+6691P/QzA1h5j5G12h66jTsiZwLVw9ZJ7DevQH2ODMDNted9RQnD9WdQV8I0up3eZKkKo9WLYx74mpQgbA/ATmN79Hbp3JY6ZgKyf8XYCVX8GVx92B5S0JSn0c9Oc65/2cVJ+P61j/Qj85dcBERAREQE4XKdp24DY+UsMjPlkAjpOcQILzLwzW3Uk6ijQulWbBtsuVvlU5wRjuPKYTkbT2uXv0uk0qFf1e62y49wGIUEnyx195aGo0yWKVdVdT0KsAQfvBkY1nwz0TnKrbT7VuQPybIEtt6inZNFXH7/AFlm3dLVviunn1/OHros4luXemh2ZG7a1mdufmxkd8ZlZc6/4fqf4/8AcWT/AEPwy01ViP4uoYowYBnXGVIIzhRntPTxL4faW+17XNu9zlsMAM4A6DHtItVTFeIo9vdx1OlvX7W3HOfnOeinJZHwk+xqf4k/1WmR/tXaP1v/AJx/yzM8v8s06MOKi/zkFtxz9kHGOnvJbdqqmrMuGi7Pu2b0V1Yxy4cS48Us2KF77ct1y2EO0AEHs6dsnr0BxMjRqWeosqgPhhtY9A6kqQSPLcO48p0avg6uxbcyEjDYCnPbrhgcH5V6j90egnr0+nCKFXsPXqfUknzJOTmUxnLapivdOfBqZzfotXXrLvrqMupdi7k9myftVnsU8hjsBjpjExml1dlTB67HrcdmRirD8VIM2645y9ptZX4epoS5O4DDqp9VYdVPuCJXXEvo96RjmnU6ikfusFsA+7OG/MmeXVSXEeO6nUY8fU33gdhbYzge4DEgGebSaR7XWutGssc7URRksT2AEu3TfR1oBHia65l8wlaIfzJb/RJ7ytyBouH9dPSPEIw1znfYR6bj9key4EDy/DTk39G6Ja3wb7D4l5HUbiAAgPmFUAe5yfOY34p/DYcRrFtO1dZUMIT0Fi9/DY+RzkqfIk+R6T6IGmut0NlNjV21tXYhw6OMEH3E6JttzJyZo9eoGpoWwgYVxlXX+F1wce3b2kB1v0eNKTmrWaisejKln9cKYFDAe0sL4Hl/0k/h7TZ9Vu2B8hd2a9u4jrjOM4k20X0d9MDm3WaiweiKlf8AU7pPOWuRtFoP8H06o5GGtbLWEeYLtkgewwPaBrDzPotVVqrRrFddSzF7C37RY5LqezKfIjp5eU8Gk1tlTB6rLKnHZq2Kn81IM2449y1pdbX4epoS5R9nd3U+qMPmU/cZXfEfo9aRjmnVaikfusFsA+4/KfzJgUlxLjmo1GPH1F9+Ps+LYz4+4MTidOh0Nl1iVVI1ljnaiKMkk+n/AF0l2aX6OtAI8TXXOvmErRD+ZLf6JPuV+RNFw8H6vSA5GGtY7rGHoWPYewwPaB0fDrlAcO0SUkg3MTZew7F2AyB7KAqj7s+ck8RAREQEREBMZxTjfg2VVip7bLQzKqlF+WvbvwXZQW+cYUdT19DMnMLzNwazU1+Gpo2EMGFqFirEDZdWykFXTrjt37jEDnqOPnxHSrTXajwiBayFAFYqG2Dey732spIHbcOuek4azmdUJUVWWP4/1cKCi5b6t9YJy7ABdnTqc58pwXhGopew6e2opaQ7+MrMVfYqM67CN4YIDtOOuTnBwPPxLlVrCWBofOq+s7Lqy6EfUxp9rDPU5+bP3QMlp+YKmv8Aq53Jd4S2hWxgh92VVgSrMu05APbqMieJObdx02zS3uupQPWwaoDG3cwYNYCCAfT7szsPLKsXLlVzXSqeENvhPR4mHqPXb/fOg9AQcgkRw/lw1jQjxA31WtkJ2437qwmQM/L2zjrA+Wc1rmtUpssZzcAA1a4GmuWmwku4HVmGAOuPSdt3MyDeorsewXnTpWu3c7ipbCVJYAKEOSzEYwfbPmp5RTfUbRVctf1k7HrDDOq1KXKRuyAVClc+efKLeWXDtbXaq3fWGvrLKSuHoSp6nAIJBC5yCCDjvgghl9Bq2dSXpelgcFXKnyB3KyEgr19j0PSeLQcfNxVk013gPnZedgUjBIfZu3hGx0OOuQcYOZ7NFXaUPjmssSelYIULjG3LHLHv16d+3SY/hPDNTQK6fFpbTVjahKN4pRVxWh+bbkDbl/PH2RnMDr0/NoegX/VrQrGoVLuqLP47qqdrCF6sM7sT43NvSkppL7PFdqhhqRi2s2+JW2bAOngv1GQemDPDpOSP7lGmsXS7M0bmqqKm1abFZvF69WYL38ixMyel5fZU0iGxSNNaXUhdu5PBurQEDoHxaMkdCVJwM9A46nmtVIVabLHNz0hQa161JvY5dwMY98ztu5mrXxAUsLo6VCtdpZ7La1sVE+bB6N1JIA2k5wMzzvygj2K1hS1Bfbea3rDA+LXsC9SR075x+U5ajlgl7HrtFdnjV30/JlUNenFBVl3DcrJvHQrjd07ZgeluOFKbbbqLafCGSpKOX6dBXsY7mJ+UDockDzBnTq+Zdpo8PT23pqAPCdGqAJNb2YO91I+RCc4x5TlruC26gIt1yitbFsK0q9ZOxSUBffkYs2vkY+wB6k8NHyz4fgKLSa6L3urDAlgtlVqeGXLZOGtYhj5ADHnA5vzOnZK7LLTbZSlS7dzGkkWNksFVB33EjuB3IB67eba60sa6u2lqmrW2sgMyi5ttdg2Eh6yc9VyflbpkETinLLI4sruAtW66wFkypTUMGsqZQwPdUIYEdVHTGQeT8uO7PZZcDa1lDfKmFWvTXeIlYBYkkkvlif2u2BiBkKOKo9prX5j4SXBxgqVsZ1XaQev2CfTBE8acx7n1Cpp7rBRuVipTJdFVigQsGBIYbSQAcHywS4Xy2un1FtlbEVvWqLTjpWVssdth8lJsJ29gc46HA6xwOw6xb2akBN21kQrY6OpC02nOGRSdw9SF6DByHG3nOnYz1hrUBqRXGFQvfjYm5iApAZCc9t6jqTidmr5jetqFOjvLXdFG6kYYI7sjZs7hUJyMjtgz4nAnr071Vmhi11trLZXlHW7UWWNWwHs+N3XqOx7TjoOW2rXRg2A/V7LHIAOMWpcorTJJVE8UAZz8qAQO3T8yKxvPhOtdPiBrC1eCaWKvhQ5cdVOMgdp208yUMdMFYk6ms209O6KisSfQ4YdPv9Jihyi+NUv9zKLzb+tWoi7F9u5lZ8/MApK/gvpO+rlHZd4qW4Iv8SsFeiVlLQ9S48i99zZ91HZRAyHAuNfWqxYKnStgGrZih3q3Y/Ix2kdipwQZkphOBcEsqtttsandYqqwpQorshcm51JP6xtwBx5KOp6YzcBERAREQEREBERAREQEREBERAREQEREBERAREQEREBERAREQEREBERAREQEREBERAREQEREBERAREQEREBERAREQEREBERAREQEREBERAREQEREBERAREQEREBERAREQEREBERAREQEREBERAREQEREBERAREQEREBERAREQEREBERAREQEREBERAREQEREBERAREQEREBERAREQEREBERAREQEREBERAREQEREBERAREQEREBERAREQEREBERA/9k="/>
          <p:cNvSpPr>
            <a:spLocks noChangeAspect="1" noChangeArrowheads="1"/>
          </p:cNvSpPr>
          <p:nvPr/>
        </p:nvSpPr>
        <p:spPr bwMode="auto">
          <a:xfrm>
            <a:off x="2667002" y="-966788"/>
            <a:ext cx="1693069" cy="2028826"/>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5" name="Slide Number Placeholder 4"/>
          <p:cNvSpPr>
            <a:spLocks noGrp="1"/>
          </p:cNvSpPr>
          <p:nvPr>
            <p:ph type="sldNum" sz="quarter" idx="12"/>
          </p:nvPr>
        </p:nvSpPr>
        <p:spPr/>
        <p:txBody>
          <a:bodyPr/>
          <a:lstStyle/>
          <a:p>
            <a:fld id="{550D09E1-CAB4-408E-A298-59F1CA6C6FDF}" type="slidenum">
              <a:rPr lang="zh-TW" altLang="en-US" smtClean="0"/>
              <a:pPr/>
              <a:t>13</a:t>
            </a:fld>
            <a:endParaRPr lang="zh-TW" altLang="en-US"/>
          </a:p>
        </p:txBody>
      </p:sp>
      <p:grpSp>
        <p:nvGrpSpPr>
          <p:cNvPr id="12" name="Gruppieren 11"/>
          <p:cNvGrpSpPr/>
          <p:nvPr/>
        </p:nvGrpSpPr>
        <p:grpSpPr>
          <a:xfrm>
            <a:off x="463296" y="5368066"/>
            <a:ext cx="11031951" cy="1489934"/>
            <a:chOff x="463296" y="5368066"/>
            <a:chExt cx="11031951" cy="1489934"/>
          </a:xfrm>
        </p:grpSpPr>
        <p:pic>
          <p:nvPicPr>
            <p:cNvPr id="13" name="Grafik 12"/>
            <p:cNvPicPr>
              <a:picLocks noChangeAspect="1"/>
            </p:cNvPicPr>
            <p:nvPr/>
          </p:nvPicPr>
          <p:blipFill rotWithShape="1">
            <a:blip r:embed="rId2" cstate="print">
              <a:extLst>
                <a:ext uri="{28A0092B-C50C-407E-A947-70E740481C1C}">
                  <a14:useLocalDpi xmlns:a14="http://schemas.microsoft.com/office/drawing/2010/main" val="0"/>
                </a:ext>
              </a:extLst>
            </a:blip>
            <a:srcRect t="13023"/>
            <a:stretch/>
          </p:blipFill>
          <p:spPr>
            <a:xfrm>
              <a:off x="2667002" y="5368066"/>
              <a:ext cx="1493291" cy="1489934"/>
            </a:xfrm>
            <a:prstGeom prst="rect">
              <a:avLst/>
            </a:prstGeom>
          </p:spPr>
        </p:pic>
        <p:pic>
          <p:nvPicPr>
            <p:cNvPr id="14" name="Grafik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7331" y="5755811"/>
              <a:ext cx="3137916" cy="795019"/>
            </a:xfrm>
            <a:prstGeom prst="rect">
              <a:avLst/>
            </a:prstGeom>
          </p:spPr>
        </p:pic>
        <p:pic>
          <p:nvPicPr>
            <p:cNvPr id="15"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9622" y="5893916"/>
              <a:ext cx="2380628" cy="483232"/>
            </a:xfrm>
            <a:prstGeom prst="rect">
              <a:avLst/>
            </a:prstGeom>
          </p:spPr>
        </p:pic>
        <p:pic>
          <p:nvPicPr>
            <p:cNvPr id="16" name="Grafik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7359" y="5542212"/>
              <a:ext cx="922977" cy="927668"/>
            </a:xfrm>
            <a:prstGeom prst="rect">
              <a:avLst/>
            </a:prstGeom>
          </p:spPr>
        </p:pic>
        <p:pic>
          <p:nvPicPr>
            <p:cNvPr id="17" name="Grafik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296" y="5683136"/>
              <a:ext cx="2203706" cy="786744"/>
            </a:xfrm>
            <a:prstGeom prst="rect">
              <a:avLst/>
            </a:prstGeom>
          </p:spPr>
        </p:pic>
      </p:grpSp>
      <p:sp>
        <p:nvSpPr>
          <p:cNvPr id="19" name="Textfeld 18"/>
          <p:cNvSpPr txBox="1"/>
          <p:nvPr/>
        </p:nvSpPr>
        <p:spPr>
          <a:xfrm>
            <a:off x="6455379" y="6550830"/>
            <a:ext cx="5480589" cy="261610"/>
          </a:xfrm>
          <a:prstGeom prst="rect">
            <a:avLst/>
          </a:prstGeom>
          <a:noFill/>
        </p:spPr>
        <p:txBody>
          <a:bodyPr wrap="square" rtlCol="0">
            <a:spAutoFit/>
          </a:bodyPr>
          <a:lstStyle/>
          <a:p>
            <a:r>
              <a:rPr lang="en-GB" sz="1100" dirty="0" smtClean="0">
                <a:solidFill>
                  <a:schemeClr val="tx1">
                    <a:lumMod val="50000"/>
                    <a:lumOff val="50000"/>
                  </a:schemeClr>
                </a:solidFill>
              </a:rPr>
              <a:t>Source: All logos sourced and authorized by the respective organisation/company</a:t>
            </a:r>
            <a:endParaRPr lang="en-GB" sz="1100" dirty="0">
              <a:solidFill>
                <a:schemeClr val="tx1">
                  <a:lumMod val="50000"/>
                  <a:lumOff val="50000"/>
                </a:schemeClr>
              </a:solidFill>
            </a:endParaRPr>
          </a:p>
        </p:txBody>
      </p:sp>
    </p:spTree>
    <p:extLst>
      <p:ext uri="{BB962C8B-B14F-4D97-AF65-F5344CB8AC3E}">
        <p14:creationId xmlns:p14="http://schemas.microsoft.com/office/powerpoint/2010/main" val="987188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31488" y="1393698"/>
            <a:ext cx="8229600" cy="772638"/>
          </a:xfrm>
        </p:spPr>
        <p:txBody>
          <a:bodyPr>
            <a:noAutofit/>
          </a:bodyPr>
          <a:lstStyle/>
          <a:p>
            <a:pPr eaLnBrk="1" hangingPunct="1"/>
            <a:r>
              <a:rPr lang="th-TH" sz="4000" dirty="0" smtClean="0">
                <a:solidFill>
                  <a:srgbClr val="006600"/>
                </a:solidFill>
                <a:latin typeface="TH SarabunPSK" pitchFamily="34" charset="-34"/>
                <a:cs typeface="TH SarabunPSK" pitchFamily="34" charset="-34"/>
              </a:rPr>
              <a:t>ทำงานอย่างไร</a:t>
            </a:r>
            <a:r>
              <a:rPr lang="en-GB" sz="4000" dirty="0" smtClean="0">
                <a:solidFill>
                  <a:srgbClr val="006600"/>
                </a:solidFill>
                <a:latin typeface="TH SarabunPSK" pitchFamily="34" charset="-34"/>
                <a:cs typeface="TH SarabunPSK" pitchFamily="34" charset="-34"/>
              </a:rPr>
              <a:t>?</a:t>
            </a:r>
            <a:endParaRPr lang="en-US" sz="4000" dirty="0" smtClean="0">
              <a:solidFill>
                <a:srgbClr val="006600"/>
              </a:solidFill>
              <a:latin typeface="TH SarabunPSK" pitchFamily="34" charset="-34"/>
              <a:cs typeface="TH SarabunPSK" pitchFamily="34" charset="-34"/>
            </a:endParaRPr>
          </a:p>
        </p:txBody>
      </p:sp>
      <p:sp>
        <p:nvSpPr>
          <p:cNvPr id="10243" name="Rectangle 3"/>
          <p:cNvSpPr>
            <a:spLocks noGrp="1" noChangeArrowheads="1"/>
          </p:cNvSpPr>
          <p:nvPr>
            <p:ph idx="1"/>
          </p:nvPr>
        </p:nvSpPr>
        <p:spPr>
          <a:xfrm>
            <a:off x="433136" y="2189746"/>
            <a:ext cx="11209057" cy="4415769"/>
          </a:xfrm>
        </p:spPr>
        <p:txBody>
          <a:bodyPr>
            <a:normAutofit/>
          </a:bodyPr>
          <a:lstStyle/>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ตรวจสอบการทำตามกฎหมายป่าไม้</a:t>
            </a:r>
            <a:endParaRPr lang="en-US" dirty="0">
              <a:latin typeface="TH SarabunPSK" pitchFamily="34" charset="-34"/>
              <a:ea typeface="Tahoma" panose="020B0604030504040204" pitchFamily="34" charset="0"/>
              <a:cs typeface="TH SarabunPSK" pitchFamily="34" charset="-34"/>
            </a:endParaRPr>
          </a:p>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พัฒนาระบบห่วงโซ่ของการควบคุม (</a:t>
            </a:r>
            <a:r>
              <a:rPr lang="en-US" dirty="0" smtClean="0">
                <a:latin typeface="TH SarabunPSK" pitchFamily="34" charset="-34"/>
                <a:ea typeface="Tahoma" panose="020B0604030504040204" pitchFamily="34" charset="0"/>
                <a:cs typeface="TH SarabunPSK" pitchFamily="34" charset="-34"/>
              </a:rPr>
              <a:t>Chain </a:t>
            </a:r>
            <a:r>
              <a:rPr lang="en-US" dirty="0">
                <a:latin typeface="TH SarabunPSK" pitchFamily="34" charset="-34"/>
                <a:ea typeface="Tahoma" panose="020B0604030504040204" pitchFamily="34" charset="0"/>
                <a:cs typeface="TH SarabunPSK" pitchFamily="34" charset="-34"/>
              </a:rPr>
              <a:t>of </a:t>
            </a:r>
            <a:r>
              <a:rPr lang="en-US" dirty="0" smtClean="0">
                <a:latin typeface="TH SarabunPSK" pitchFamily="34" charset="-34"/>
                <a:ea typeface="Tahoma" panose="020B0604030504040204" pitchFamily="34" charset="0"/>
                <a:cs typeface="TH SarabunPSK" pitchFamily="34" charset="-34"/>
              </a:rPr>
              <a:t>Custody) </a:t>
            </a:r>
            <a:r>
              <a:rPr lang="th-TH" dirty="0" smtClean="0">
                <a:latin typeface="TH SarabunPSK" pitchFamily="34" charset="-34"/>
                <a:ea typeface="Tahoma" panose="020B0604030504040204" pitchFamily="34" charset="0"/>
                <a:cs typeface="TH SarabunPSK" pitchFamily="34" charset="-34"/>
              </a:rPr>
              <a:t>เพื่อให้ครอบคลุมการเคลื่อนที่ของไม้จาก ป่าสู่จุดขาย</a:t>
            </a:r>
          </a:p>
          <a:p>
            <a:pPr marL="0" indent="0" eaLnBrk="1" hangingPunct="1">
              <a:lnSpc>
                <a:spcPct val="100000"/>
              </a:lnSpc>
              <a:buNone/>
            </a:pPr>
            <a:endParaRPr lang="en-US" dirty="0">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550D09E1-CAB4-408E-A298-59F1CA6C6FDF}" type="slidenum">
              <a:rPr lang="zh-TW" altLang="en-US" smtClean="0"/>
              <a:pPr/>
              <a:t>14</a:t>
            </a:fld>
            <a:endParaRPr lang="zh-TW" altLang="en-US"/>
          </a:p>
        </p:txBody>
      </p:sp>
      <p:sp>
        <p:nvSpPr>
          <p:cNvPr id="18" name="TextBox 17"/>
          <p:cNvSpPr txBox="1"/>
          <p:nvPr/>
        </p:nvSpPr>
        <p:spPr>
          <a:xfrm>
            <a:off x="2293618" y="4219757"/>
            <a:ext cx="7398434" cy="338554"/>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การควบคุมห่วงโซ่อุปทาน</a:t>
            </a:r>
            <a:endParaRPr lang="en-GB" sz="1600" dirty="0">
              <a:latin typeface="TH SarabunPSK" pitchFamily="34" charset="-34"/>
              <a:ea typeface="Tahoma" panose="020B0604030504040204" pitchFamily="34" charset="0"/>
              <a:cs typeface="TH SarabunPSK" pitchFamily="34" charset="-34"/>
            </a:endParaRPr>
          </a:p>
        </p:txBody>
      </p:sp>
      <p:sp>
        <p:nvSpPr>
          <p:cNvPr id="19" name="TextBox 18"/>
          <p:cNvSpPr txBox="1"/>
          <p:nvPr/>
        </p:nvSpPr>
        <p:spPr>
          <a:xfrm>
            <a:off x="884609" y="4219757"/>
            <a:ext cx="2550266" cy="338554"/>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การจัดการป่าไม้</a:t>
            </a:r>
            <a:endParaRPr lang="en-GB" sz="1600" dirty="0">
              <a:latin typeface="TH SarabunPSK" pitchFamily="34" charset="-34"/>
              <a:ea typeface="Tahoma" panose="020B0604030504040204" pitchFamily="34" charset="0"/>
              <a:cs typeface="TH SarabunPSK" pitchFamily="34" charset="-34"/>
            </a:endParaRPr>
          </a:p>
        </p:txBody>
      </p:sp>
      <p:sp>
        <p:nvSpPr>
          <p:cNvPr id="20" name="TextBox 19"/>
          <p:cNvSpPr txBox="1"/>
          <p:nvPr/>
        </p:nvSpPr>
        <p:spPr>
          <a:xfrm>
            <a:off x="3073883" y="6105371"/>
            <a:ext cx="6330455" cy="584775"/>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สามารถแน่ใจได้หรือไม่ว่าการควบคุมมาจากป่าไม้ที่มีการจัดการที่ถูกต้องและไม้ไม่มีการปนในขั้นตอน</a:t>
            </a:r>
            <a:endParaRPr lang="en-GB" sz="1600" dirty="0">
              <a:latin typeface="TH SarabunPSK" pitchFamily="34" charset="-34"/>
              <a:ea typeface="Tahoma" panose="020B0604030504040204" pitchFamily="34" charset="0"/>
              <a:cs typeface="TH SarabunPSK" pitchFamily="34" charset="-34"/>
            </a:endParaRPr>
          </a:p>
        </p:txBody>
      </p:sp>
      <p:sp>
        <p:nvSpPr>
          <p:cNvPr id="21" name="TextBox 20"/>
          <p:cNvSpPr txBox="1"/>
          <p:nvPr/>
        </p:nvSpPr>
        <p:spPr>
          <a:xfrm>
            <a:off x="884609" y="6113213"/>
            <a:ext cx="2287356" cy="584775"/>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ป่าไม้มีการจัดการอย่างถูกกฎหมายหรือไม่</a:t>
            </a:r>
            <a:endParaRPr lang="en-GB" sz="1600" dirty="0">
              <a:latin typeface="TH SarabunPSK" pitchFamily="34" charset="-34"/>
              <a:ea typeface="Tahoma" panose="020B0604030504040204" pitchFamily="34" charset="0"/>
              <a:cs typeface="TH SarabunPSK" pitchFamily="34" charset="-34"/>
            </a:endParaRPr>
          </a:p>
        </p:txBody>
      </p:sp>
      <p:grpSp>
        <p:nvGrpSpPr>
          <p:cNvPr id="13" name="Gruppieren 12"/>
          <p:cNvGrpSpPr/>
          <p:nvPr/>
        </p:nvGrpSpPr>
        <p:grpSpPr>
          <a:xfrm>
            <a:off x="1462181" y="4659089"/>
            <a:ext cx="8869680" cy="1402025"/>
            <a:chOff x="512799" y="4854737"/>
            <a:chExt cx="8869680" cy="1402025"/>
          </a:xfrm>
        </p:grpSpPr>
        <p:pic>
          <p:nvPicPr>
            <p:cNvPr id="22"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2799" y="4854737"/>
              <a:ext cx="8869680" cy="1100328"/>
            </a:xfrm>
            <a:prstGeom prst="rect">
              <a:avLst/>
            </a:prstGeom>
          </p:spPr>
        </p:pic>
        <p:sp>
          <p:nvSpPr>
            <p:cNvPr id="25" name="Right Arrow 8"/>
            <p:cNvSpPr/>
            <p:nvPr/>
          </p:nvSpPr>
          <p:spPr>
            <a:xfrm rot="5400000">
              <a:off x="1043362" y="5955888"/>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Arrow 9"/>
            <p:cNvSpPr/>
            <p:nvPr/>
          </p:nvSpPr>
          <p:spPr>
            <a:xfrm rot="16200000">
              <a:off x="2133341" y="5949083"/>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Arrow 10"/>
            <p:cNvSpPr/>
            <p:nvPr/>
          </p:nvSpPr>
          <p:spPr>
            <a:xfrm rot="16200000">
              <a:off x="8308939" y="5952421"/>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906373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341" y="1379811"/>
            <a:ext cx="11593449" cy="726922"/>
          </a:xfrm>
        </p:spPr>
        <p:txBody>
          <a:bodyPr>
            <a:normAutofit/>
          </a:bodyPr>
          <a:lstStyle/>
          <a:p>
            <a:r>
              <a:rPr lang="th-TH" sz="4000" dirty="0" smtClean="0">
                <a:solidFill>
                  <a:srgbClr val="006600"/>
                </a:solidFill>
                <a:latin typeface="TH SarabunPSK" pitchFamily="34" charset="-34"/>
                <a:cs typeface="TH SarabunPSK" pitchFamily="34" charset="-34"/>
              </a:rPr>
              <a:t>แผนการตรวจสอบทางกฎหมาย</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48342" y="2165684"/>
            <a:ext cx="11009469" cy="4509753"/>
          </a:xfrm>
        </p:spPr>
        <p:txBody>
          <a:bodyPr>
            <a:noAutofit/>
          </a:bodyPr>
          <a:lstStyle/>
          <a:p>
            <a:r>
              <a:rPr lang="th-TH" dirty="0" smtClean="0">
                <a:latin typeface="TH SarabunPSK" pitchFamily="34" charset="-34"/>
                <a:ea typeface="Tahoma" panose="020B0604030504040204" pitchFamily="34" charset="0"/>
                <a:cs typeface="TH SarabunPSK" pitchFamily="34" charset="-34"/>
              </a:rPr>
              <a:t>ไม่มีการจัดตั้งเป็นรูปร่างอย่างแผนการรับรอง</a:t>
            </a:r>
            <a:r>
              <a:rPr lang="th-TH" dirty="0">
                <a:latin typeface="TH SarabunPSK" pitchFamily="34" charset="-34"/>
                <a:ea typeface="Tahoma" panose="020B0604030504040204" pitchFamily="34" charset="0"/>
                <a:cs typeface="TH SarabunPSK" pitchFamily="34" charset="-34"/>
              </a:rPr>
              <a:t> </a:t>
            </a:r>
            <a:r>
              <a:rPr lang="en-GB" dirty="0" smtClean="0">
                <a:latin typeface="TH SarabunPSK" pitchFamily="34" charset="-34"/>
                <a:ea typeface="Tahoma" panose="020B0604030504040204" pitchFamily="34" charset="0"/>
                <a:cs typeface="TH SarabunPSK" pitchFamily="34" charset="-34"/>
              </a:rPr>
              <a:t>(</a:t>
            </a:r>
            <a:r>
              <a:rPr lang="th-TH" dirty="0" smtClean="0">
                <a:latin typeface="TH SarabunPSK" pitchFamily="34" charset="-34"/>
                <a:ea typeface="Tahoma" panose="020B0604030504040204" pitchFamily="34" charset="0"/>
                <a:cs typeface="TH SarabunPSK" pitchFamily="34" charset="-34"/>
              </a:rPr>
              <a:t>อาทิ</a:t>
            </a:r>
            <a:r>
              <a:rPr lang="en-GB" dirty="0" smtClean="0">
                <a:latin typeface="TH SarabunPSK" pitchFamily="34" charset="-34"/>
                <a:ea typeface="Tahoma" panose="020B0604030504040204" pitchFamily="34" charset="0"/>
                <a:cs typeface="TH SarabunPSK" pitchFamily="34" charset="-34"/>
              </a:rPr>
              <a:t> </a:t>
            </a:r>
            <a:r>
              <a:rPr lang="en-GB" dirty="0">
                <a:latin typeface="TH SarabunPSK" pitchFamily="34" charset="-34"/>
                <a:ea typeface="Tahoma" panose="020B0604030504040204" pitchFamily="34" charset="0"/>
                <a:cs typeface="TH SarabunPSK" pitchFamily="34" charset="-34"/>
              </a:rPr>
              <a:t>FSC</a:t>
            </a:r>
            <a:r>
              <a:rPr lang="en-GB" dirty="0">
                <a:ea typeface="Tahoma" panose="020B0604030504040204" pitchFamily="34" charset="0"/>
                <a:cs typeface="TH SarabunPSK" pitchFamily="34" charset="-34"/>
              </a:rPr>
              <a:t>®</a:t>
            </a:r>
            <a:r>
              <a:rPr lang="th-TH" dirty="0" smtClean="0">
                <a:latin typeface="TH SarabunPSK" pitchFamily="34" charset="-34"/>
                <a:ea typeface="Tahoma" panose="020B0604030504040204" pitchFamily="34" charset="0"/>
                <a:cs typeface="TH SarabunPSK" pitchFamily="34" charset="-34"/>
              </a:rPr>
              <a:t> และ</a:t>
            </a:r>
            <a:r>
              <a:rPr lang="en-GB" dirty="0" smtClean="0">
                <a:latin typeface="TH SarabunPSK" pitchFamily="34" charset="-34"/>
                <a:ea typeface="Tahoma" panose="020B0604030504040204" pitchFamily="34" charset="0"/>
                <a:cs typeface="TH SarabunPSK" pitchFamily="34" charset="-34"/>
              </a:rPr>
              <a:t> </a:t>
            </a:r>
            <a:r>
              <a:rPr lang="en-GB" dirty="0">
                <a:latin typeface="TH SarabunPSK" pitchFamily="34" charset="-34"/>
                <a:ea typeface="Tahoma" panose="020B0604030504040204" pitchFamily="34" charset="0"/>
                <a:cs typeface="TH SarabunPSK" pitchFamily="34" charset="-34"/>
              </a:rPr>
              <a:t>PEFC)</a:t>
            </a:r>
          </a:p>
          <a:p>
            <a:pPr lvl="1">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ไม่จำเป็นต้องทำตามมาตรฐานนานาชาติ </a:t>
            </a:r>
            <a:r>
              <a:rPr lang="en-GB" dirty="0" smtClean="0">
                <a:latin typeface="TH SarabunPSK" pitchFamily="34" charset="-34"/>
                <a:ea typeface="Tahoma" panose="020B0604030504040204" pitchFamily="34" charset="0"/>
                <a:cs typeface="TH SarabunPSK" pitchFamily="34" charset="-34"/>
              </a:rPr>
              <a:t>(</a:t>
            </a:r>
            <a:r>
              <a:rPr lang="th-TH" dirty="0" smtClean="0">
                <a:latin typeface="TH SarabunPSK" pitchFamily="34" charset="-34"/>
                <a:ea typeface="Tahoma" panose="020B0604030504040204" pitchFamily="34" charset="0"/>
                <a:cs typeface="TH SarabunPSK" pitchFamily="34" charset="-34"/>
              </a:rPr>
              <a:t>อาทิ หลักการชี้แนะ</a:t>
            </a:r>
            <a:r>
              <a:rPr lang="en-GB" dirty="0" smtClean="0">
                <a:latin typeface="TH SarabunPSK" pitchFamily="34" charset="-34"/>
                <a:ea typeface="Tahoma" panose="020B0604030504040204" pitchFamily="34" charset="0"/>
                <a:cs typeface="TH SarabunPSK" pitchFamily="34" charset="-34"/>
              </a:rPr>
              <a:t> ISO) </a:t>
            </a:r>
            <a:r>
              <a:rPr lang="th-TH" dirty="0" smtClean="0">
                <a:latin typeface="TH SarabunPSK" pitchFamily="34" charset="-34"/>
                <a:ea typeface="Tahoma" panose="020B0604030504040204" pitchFamily="34" charset="0"/>
                <a:cs typeface="TH SarabunPSK" pitchFamily="34" charset="-34"/>
              </a:rPr>
              <a:t>ด้านชุดมาตรฐาน กระบวนการตรวจสอบ การติดฉลากผลิตภัณฑ์</a:t>
            </a:r>
            <a:endParaRPr lang="en-GB" dirty="0">
              <a:latin typeface="TH SarabunPSK" pitchFamily="34" charset="-34"/>
              <a:ea typeface="Tahoma" panose="020B0604030504040204" pitchFamily="34" charset="0"/>
              <a:cs typeface="TH SarabunPSK" pitchFamily="34" charset="-34"/>
            </a:endParaRPr>
          </a:p>
          <a:p>
            <a:r>
              <a:rPr lang="th-TH" dirty="0" smtClean="0">
                <a:latin typeface="TH SarabunPSK" pitchFamily="34" charset="-34"/>
                <a:ea typeface="Tahoma" panose="020B0604030504040204" pitchFamily="34" charset="0"/>
                <a:cs typeface="TH SarabunPSK" pitchFamily="34" charset="-34"/>
              </a:rPr>
              <a:t>ไม่จำเป็นต้องได้รับการยอมรับ</a:t>
            </a:r>
            <a:endParaRPr lang="en-GB" dirty="0">
              <a:latin typeface="TH SarabunPSK" pitchFamily="34" charset="-34"/>
              <a:ea typeface="Tahoma" panose="020B0604030504040204" pitchFamily="34" charset="0"/>
              <a:cs typeface="TH SarabunPSK" pitchFamily="34" charset="-34"/>
            </a:endParaRPr>
          </a:p>
          <a:p>
            <a:r>
              <a:rPr lang="en-GB" dirty="0">
                <a:latin typeface="TH SarabunPSK" pitchFamily="34" charset="-34"/>
                <a:ea typeface="Tahoma" panose="020B0604030504040204" pitchFamily="34" charset="0"/>
                <a:cs typeface="TH SarabunPSK" pitchFamily="34" charset="-34"/>
              </a:rPr>
              <a:t> </a:t>
            </a:r>
            <a:r>
              <a:rPr lang="th-TH" dirty="0" smtClean="0">
                <a:latin typeface="TH SarabunPSK" pitchFamily="34" charset="-34"/>
                <a:ea typeface="Tahoma" panose="020B0604030504040204" pitchFamily="34" charset="0"/>
                <a:cs typeface="TH SarabunPSK" pitchFamily="34" charset="-34"/>
              </a:rPr>
              <a:t>ทำโดยองค์กรที่ต่างไป </a:t>
            </a:r>
            <a:r>
              <a:rPr lang="en-GB" dirty="0" smtClean="0">
                <a:latin typeface="TH SarabunPSK" pitchFamily="34" charset="-34"/>
                <a:ea typeface="Tahoma" panose="020B0604030504040204" pitchFamily="34" charset="0"/>
                <a:cs typeface="TH SarabunPSK" pitchFamily="34" charset="-34"/>
              </a:rPr>
              <a:t>(</a:t>
            </a:r>
            <a:r>
              <a:rPr lang="th-TH" dirty="0" smtClean="0">
                <a:latin typeface="TH SarabunPSK" pitchFamily="34" charset="-34"/>
                <a:ea typeface="Tahoma" panose="020B0604030504040204" pitchFamily="34" charset="0"/>
                <a:cs typeface="TH SarabunPSK" pitchFamily="34" charset="-34"/>
              </a:rPr>
              <a:t>โดยส่วนมากได้รับการรับรองจาก</a:t>
            </a:r>
            <a:r>
              <a:rPr lang="en-GB" dirty="0" smtClean="0">
                <a:latin typeface="TH SarabunPSK" pitchFamily="34" charset="-34"/>
                <a:ea typeface="Tahoma" panose="020B0604030504040204" pitchFamily="34" charset="0"/>
                <a:cs typeface="TH SarabunPSK" pitchFamily="34" charset="-34"/>
              </a:rPr>
              <a:t> </a:t>
            </a:r>
            <a:r>
              <a:rPr lang="en-GB" dirty="0">
                <a:latin typeface="TH SarabunPSK" pitchFamily="34" charset="-34"/>
                <a:ea typeface="Tahoma" panose="020B0604030504040204" pitchFamily="34" charset="0"/>
                <a:cs typeface="TH SarabunPSK" pitchFamily="34" charset="-34"/>
              </a:rPr>
              <a:t>FSC</a:t>
            </a:r>
            <a:r>
              <a:rPr lang="en-GB" dirty="0">
                <a:ea typeface="Tahoma" panose="020B0604030504040204" pitchFamily="34" charset="0"/>
                <a:cs typeface="TH SarabunPSK" pitchFamily="34" charset="-34"/>
              </a:rPr>
              <a:t>®</a:t>
            </a:r>
            <a:r>
              <a:rPr lang="en-GB" dirty="0">
                <a:latin typeface="TH SarabunPSK" pitchFamily="34" charset="-34"/>
                <a:ea typeface="Tahoma" panose="020B0604030504040204" pitchFamily="34" charset="0"/>
                <a:cs typeface="TH SarabunPSK" pitchFamily="34" charset="-34"/>
              </a:rPr>
              <a:t>/PEFC)</a:t>
            </a:r>
          </a:p>
          <a:p>
            <a:r>
              <a:rPr lang="th-TH" dirty="0" smtClean="0">
                <a:latin typeface="TH SarabunPSK" pitchFamily="34" charset="-34"/>
                <a:ea typeface="Tahoma" panose="020B0604030504040204" pitchFamily="34" charset="0"/>
                <a:cs typeface="TH SarabunPSK" pitchFamily="34" charset="-34"/>
              </a:rPr>
              <a:t>มีความหลายหลายในเรื่อง</a:t>
            </a:r>
            <a:r>
              <a:rPr lang="en-GB" dirty="0" smtClean="0">
                <a:latin typeface="TH SarabunPSK" pitchFamily="34" charset="-34"/>
                <a:ea typeface="Tahoma" panose="020B0604030504040204" pitchFamily="34" charset="0"/>
                <a:cs typeface="TH SarabunPSK" pitchFamily="34" charset="-34"/>
              </a:rPr>
              <a:t>:</a:t>
            </a:r>
            <a:endParaRPr lang="en-GB"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คำนิยามของความถูกต้องตามกฎหมาย</a:t>
            </a:r>
            <a:endParaRPr lang="en-GB"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ข้อกำหนดของห่วงโซ่การควบคุม</a:t>
            </a:r>
            <a:endParaRPr lang="en-GB"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ขั้นตอนการการตรวจสอบ และระเบียบวิธีการตรวจพิสูจน์ และขั้นตอนการตรวจสอบ</a:t>
            </a:r>
            <a:endParaRPr lang="en-GB"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15</a:t>
            </a:fld>
            <a:endParaRPr lang="zh-TW" altLang="en-US"/>
          </a:p>
        </p:txBody>
      </p:sp>
    </p:spTree>
    <p:extLst>
      <p:ext uri="{BB962C8B-B14F-4D97-AF65-F5344CB8AC3E}">
        <p14:creationId xmlns:p14="http://schemas.microsoft.com/office/powerpoint/2010/main" val="15836952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987" y="1178523"/>
            <a:ext cx="8229600" cy="1143000"/>
          </a:xfrm>
        </p:spPr>
        <p:txBody>
          <a:bodyPr>
            <a:normAutofit/>
          </a:bodyPr>
          <a:lstStyle/>
          <a:p>
            <a:r>
              <a:rPr lang="th-TH" sz="4000" dirty="0" smtClean="0">
                <a:solidFill>
                  <a:srgbClr val="006600"/>
                </a:solidFill>
                <a:latin typeface="TH SarabunPSK" pitchFamily="34" charset="-34"/>
                <a:cs typeface="TH SarabunPSK" pitchFamily="34" charset="-34"/>
              </a:rPr>
              <a:t>การประเมินผลโครงการที่มีอยู่</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60947" y="2206625"/>
            <a:ext cx="7988970" cy="4235118"/>
          </a:xfrm>
        </p:spPr>
        <p:txBody>
          <a:bodyPr>
            <a:noAutofit/>
          </a:bodyPr>
          <a:lstStyle/>
          <a:p>
            <a:r>
              <a:rPr lang="th-TH" sz="2400" dirty="0" smtClean="0">
                <a:latin typeface="TH SarabunPSK" pitchFamily="34" charset="-34"/>
                <a:cs typeface="TH SarabunPSK" pitchFamily="34" charset="-34"/>
              </a:rPr>
              <a:t>สหภาพการค้าไม้แห่งยุโรป (</a:t>
            </a:r>
            <a:r>
              <a:rPr lang="en-GB" sz="2400" dirty="0" smtClean="0">
                <a:latin typeface="TH SarabunPSK" pitchFamily="34" charset="-34"/>
                <a:ea typeface="Tahoma" panose="020B0604030504040204" pitchFamily="34" charset="0"/>
                <a:cs typeface="TH SarabunPSK" pitchFamily="34" charset="-34"/>
              </a:rPr>
              <a:t>European </a:t>
            </a:r>
            <a:r>
              <a:rPr lang="en-GB" sz="2400" dirty="0">
                <a:latin typeface="TH SarabunPSK" pitchFamily="34" charset="-34"/>
                <a:ea typeface="Tahoma" panose="020B0604030504040204" pitchFamily="34" charset="0"/>
                <a:cs typeface="TH SarabunPSK" pitchFamily="34" charset="-34"/>
              </a:rPr>
              <a:t>Timber Trade Federation </a:t>
            </a:r>
            <a:r>
              <a:rPr lang="en-US" sz="2400" dirty="0" smtClean="0">
                <a:latin typeface="TH SarabunPSK" pitchFamily="34" charset="-34"/>
                <a:ea typeface="Tahoma" panose="020B0604030504040204" pitchFamily="34" charset="0"/>
                <a:cs typeface="TH SarabunPSK" pitchFamily="34" charset="-34"/>
              </a:rPr>
              <a:t>: </a:t>
            </a:r>
            <a:r>
              <a:rPr lang="en-GB" sz="2400" dirty="0" smtClean="0">
                <a:latin typeface="TH SarabunPSK" pitchFamily="34" charset="-34"/>
                <a:ea typeface="Tahoma" panose="020B0604030504040204" pitchFamily="34" charset="0"/>
                <a:cs typeface="TH SarabunPSK" pitchFamily="34" charset="-34"/>
              </a:rPr>
              <a:t>ETTF) </a:t>
            </a:r>
            <a:r>
              <a:rPr lang="th-TH" sz="2400" dirty="0" smtClean="0">
                <a:latin typeface="TH SarabunPSK" pitchFamily="34" charset="-34"/>
                <a:ea typeface="Tahoma" panose="020B0604030504040204" pitchFamily="34" charset="0"/>
                <a:cs typeface="TH SarabunPSK" pitchFamily="34" charset="-34"/>
              </a:rPr>
              <a:t>ให้ </a:t>
            </a:r>
            <a:r>
              <a:rPr lang="en-GB" sz="2400" dirty="0" err="1" smtClean="0">
                <a:latin typeface="TH SarabunPSK" pitchFamily="34" charset="-34"/>
                <a:ea typeface="Tahoma" panose="020B0604030504040204" pitchFamily="34" charset="0"/>
                <a:cs typeface="TH SarabunPSK" pitchFamily="34" charset="-34"/>
              </a:rPr>
              <a:t>Proforest</a:t>
            </a:r>
            <a:r>
              <a:rPr lang="th-TH" sz="2400" dirty="0" smtClean="0">
                <a:latin typeface="TH SarabunPSK" pitchFamily="34" charset="-34"/>
                <a:ea typeface="Tahoma" panose="020B0604030504040204" pitchFamily="34" charset="0"/>
                <a:cs typeface="TH SarabunPSK" pitchFamily="34" charset="-34"/>
              </a:rPr>
              <a:t> เป็นผู้ประเมินแผนการการตรวจสอบและการรับรองที่มีอยู่ว่าสามารถเป็นหลักประกันในการทำตามเงื่อนไขของ</a:t>
            </a:r>
            <a:r>
              <a:rPr lang="th-TH" sz="2400" dirty="0" smtClean="0">
                <a:latin typeface="TH SarabunPSK" pitchFamily="34" charset="-34"/>
                <a:cs typeface="TH SarabunPSK" pitchFamily="34" charset="-34"/>
              </a:rPr>
              <a:t>กฎหมายควบคุมการค้าไม้ของสหภาพยุโรป </a:t>
            </a:r>
            <a:r>
              <a:rPr lang="th-TH" sz="2400" dirty="0" smtClean="0">
                <a:latin typeface="TH SarabunPSK" pitchFamily="34" charset="-34"/>
                <a:ea typeface="Tahoma" panose="020B0604030504040204" pitchFamily="34" charset="0"/>
                <a:cs typeface="TH SarabunPSK" pitchFamily="34" charset="-34"/>
              </a:rPr>
              <a:t> (</a:t>
            </a:r>
            <a:r>
              <a:rPr lang="en-GB" sz="2400" dirty="0" smtClean="0">
                <a:latin typeface="TH SarabunPSK" pitchFamily="34" charset="-34"/>
                <a:ea typeface="Tahoma" panose="020B0604030504040204" pitchFamily="34" charset="0"/>
                <a:cs typeface="TH SarabunPSK" pitchFamily="34" charset="-34"/>
              </a:rPr>
              <a:t>EU </a:t>
            </a:r>
            <a:r>
              <a:rPr lang="en-GB" sz="2400" dirty="0">
                <a:latin typeface="TH SarabunPSK" pitchFamily="34" charset="-34"/>
                <a:ea typeface="Tahoma" panose="020B0604030504040204" pitchFamily="34" charset="0"/>
                <a:cs typeface="TH SarabunPSK" pitchFamily="34" charset="-34"/>
              </a:rPr>
              <a:t>Timber </a:t>
            </a:r>
            <a:r>
              <a:rPr lang="en-GB" sz="2400" dirty="0" smtClean="0">
                <a:latin typeface="TH SarabunPSK" pitchFamily="34" charset="-34"/>
                <a:ea typeface="Tahoma" panose="020B0604030504040204" pitchFamily="34" charset="0"/>
                <a:cs typeface="TH SarabunPSK" pitchFamily="34" charset="-34"/>
              </a:rPr>
              <a:t>Regulation</a:t>
            </a:r>
            <a:r>
              <a:rPr lang="th-TH" sz="2400" dirty="0" smtClean="0">
                <a:latin typeface="TH SarabunPSK" pitchFamily="34" charset="-34"/>
                <a:ea typeface="Tahoma" panose="020B0604030504040204" pitchFamily="34" charset="0"/>
                <a:cs typeface="TH SarabunPSK" pitchFamily="34" charset="-34"/>
              </a:rPr>
              <a:t>) ได้มากน้อยเพียงใด</a:t>
            </a:r>
            <a:r>
              <a:rPr lang="en-GB" sz="2400" dirty="0" smtClean="0">
                <a:latin typeface="TH SarabunPSK" pitchFamily="34" charset="-34"/>
                <a:cs typeface="TH SarabunPSK" pitchFamily="34" charset="-34"/>
              </a:rPr>
              <a:t>. </a:t>
            </a:r>
            <a:r>
              <a:rPr lang="en-GB" sz="2400" dirty="0" smtClean="0">
                <a:latin typeface="TH SarabunPSK" pitchFamily="34" charset="-34"/>
                <a:cs typeface="TH SarabunPSK" pitchFamily="34" charset="-34"/>
                <a:hlinkClick r:id="rId3"/>
              </a:rPr>
              <a:t>www.ettf.info/third-party-schemes-tested-against-eutr</a:t>
            </a:r>
            <a:endParaRPr lang="en-GB" sz="2400" dirty="0">
              <a:latin typeface="TH SarabunPSK" pitchFamily="34" charset="-34"/>
              <a:cs typeface="TH SarabunPSK" pitchFamily="34" charset="-34"/>
            </a:endParaRPr>
          </a:p>
          <a:p>
            <a:r>
              <a:rPr lang="th-TH" sz="2400" dirty="0" smtClean="0">
                <a:latin typeface="TH SarabunPSK" pitchFamily="34" charset="-34"/>
                <a:ea typeface="Tahoma" panose="020B0604030504040204" pitchFamily="34" charset="0"/>
                <a:cs typeface="TH SarabunPSK" pitchFamily="34" charset="-34"/>
              </a:rPr>
              <a:t>เพื่อการอ้างอิงเท่านั้น</a:t>
            </a:r>
            <a:endParaRPr lang="en-GB" sz="2400" dirty="0">
              <a:latin typeface="TH SarabunPSK" pitchFamily="34" charset="-34"/>
              <a:ea typeface="Tahoma" panose="020B0604030504040204" pitchFamily="34" charset="0"/>
              <a:cs typeface="TH SarabunPSK" pitchFamily="34" charset="-34"/>
            </a:endParaRPr>
          </a:p>
          <a:p>
            <a:r>
              <a:rPr lang="th-TH" sz="2400" b="1" dirty="0" smtClean="0">
                <a:latin typeface="TH SarabunPSK" pitchFamily="34" charset="-34"/>
                <a:ea typeface="Tahoma" panose="020B0604030504040204" pitchFamily="34" charset="0"/>
                <a:cs typeface="TH SarabunPSK" pitchFamily="34" charset="-34"/>
              </a:rPr>
              <a:t>สำคัญ</a:t>
            </a:r>
            <a:r>
              <a:rPr lang="en-GB" sz="2400" b="1" dirty="0" smtClean="0">
                <a:latin typeface="TH SarabunPSK" pitchFamily="34" charset="-34"/>
                <a:ea typeface="Tahoma" panose="020B0604030504040204" pitchFamily="34" charset="0"/>
                <a:cs typeface="TH SarabunPSK" pitchFamily="34" charset="-34"/>
              </a:rPr>
              <a:t>: </a:t>
            </a:r>
            <a:r>
              <a:rPr lang="th-TH" sz="2400" b="1" dirty="0" smtClean="0">
                <a:latin typeface="TH SarabunPSK" pitchFamily="34" charset="-34"/>
                <a:ea typeface="Tahoma" panose="020B0604030504040204" pitchFamily="34" charset="0"/>
                <a:cs typeface="TH SarabunPSK" pitchFamily="34" charset="-34"/>
              </a:rPr>
              <a:t>ยังไม่มีการรับรองผล </a:t>
            </a:r>
            <a:r>
              <a:rPr lang="en-GB" sz="2400" b="1" dirty="0" smtClean="0">
                <a:latin typeface="TH SarabunPSK" pitchFamily="34" charset="-34"/>
                <a:ea typeface="Tahoma" panose="020B0604030504040204" pitchFamily="34" charset="0"/>
                <a:cs typeface="TH SarabunPSK" pitchFamily="34" charset="-34"/>
              </a:rPr>
              <a:t>EC </a:t>
            </a:r>
            <a:r>
              <a:rPr lang="th-TH" sz="2400" b="1" dirty="0" smtClean="0">
                <a:latin typeface="TH SarabunPSK" pitchFamily="34" charset="-34"/>
                <a:ea typeface="Tahoma" panose="020B0604030504040204" pitchFamily="34" charset="0"/>
                <a:cs typeface="TH SarabunPSK" pitchFamily="34" charset="-34"/>
              </a:rPr>
              <a:t>หรือ </a:t>
            </a:r>
            <a:r>
              <a:rPr lang="en-GB" sz="2400" b="1" dirty="0" smtClean="0">
                <a:latin typeface="TH SarabunPSK" pitchFamily="34" charset="-34"/>
                <a:ea typeface="Tahoma" panose="020B0604030504040204" pitchFamily="34" charset="0"/>
                <a:cs typeface="TH SarabunPSK" pitchFamily="34" charset="-34"/>
              </a:rPr>
              <a:t>competent authority</a:t>
            </a:r>
            <a:r>
              <a:rPr lang="th-TH" sz="2400" b="1" dirty="0" smtClean="0">
                <a:latin typeface="TH SarabunPSK" pitchFamily="34" charset="-34"/>
                <a:ea typeface="Tahoma" panose="020B0604030504040204" pitchFamily="34" charset="0"/>
                <a:cs typeface="TH SarabunPSK" pitchFamily="34" charset="-34"/>
              </a:rPr>
              <a:t> ใดๆ</a:t>
            </a:r>
            <a:r>
              <a:rPr lang="en-GB" sz="3200" b="1" dirty="0" smtClean="0">
                <a:latin typeface="TH SarabunPSK" pitchFamily="34" charset="-34"/>
                <a:ea typeface="Tahoma" panose="020B0604030504040204" pitchFamily="34" charset="0"/>
                <a:cs typeface="TH SarabunPSK" pitchFamily="34" charset="-34"/>
              </a:rPr>
              <a:t>!</a:t>
            </a:r>
            <a:endParaRPr lang="en-GB" sz="3200" b="1"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16</a:t>
            </a:fld>
            <a:endParaRPr lang="zh-TW" altLang="en-US"/>
          </a:p>
        </p:txBody>
      </p:sp>
      <p:pic>
        <p:nvPicPr>
          <p:cNvPr id="7"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58846" y="2206625"/>
            <a:ext cx="3076203" cy="4351338"/>
          </a:xfrm>
          <a:prstGeom prst="rect">
            <a:avLst/>
          </a:prstGeom>
          <a:ln w="3175">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50961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821" y="1332352"/>
            <a:ext cx="11522611" cy="881459"/>
          </a:xfrm>
        </p:spPr>
        <p:txBody>
          <a:bodyPr>
            <a:noAutofit/>
          </a:bodyPr>
          <a:lstStyle/>
          <a:p>
            <a:r>
              <a:rPr lang="th-TH" sz="4000" dirty="0" smtClean="0">
                <a:solidFill>
                  <a:srgbClr val="006600"/>
                </a:solidFill>
                <a:latin typeface="TH SarabunPSK" pitchFamily="34" charset="-34"/>
                <a:cs typeface="TH SarabunPSK" pitchFamily="34" charset="-34"/>
              </a:rPr>
              <a:t>ผลการประเมิน</a:t>
            </a:r>
            <a:endParaRPr lang="en-GB" sz="4000" dirty="0">
              <a:solidFill>
                <a:srgbClr val="006600"/>
              </a:solidFill>
              <a:latin typeface="TH SarabunPSK" pitchFamily="34" charset="-34"/>
              <a:cs typeface="TH SarabunPSK" pitchFamily="34" charset="-34"/>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85161724"/>
              </p:ext>
            </p:extLst>
          </p:nvPr>
        </p:nvGraphicFramePr>
        <p:xfrm>
          <a:off x="436730" y="2179325"/>
          <a:ext cx="8175006" cy="4359936"/>
        </p:xfrm>
        <a:graphic>
          <a:graphicData uri="http://schemas.openxmlformats.org/drawingml/2006/table">
            <a:tbl>
              <a:tblPr firstRow="1" bandRow="1">
                <a:tableStyleId>{F5AB1C69-6EDB-4FF4-983F-18BD219EF322}</a:tableStyleId>
              </a:tblPr>
              <a:tblGrid>
                <a:gridCol w="3550087"/>
                <a:gridCol w="584191"/>
                <a:gridCol w="707770"/>
                <a:gridCol w="572956"/>
                <a:gridCol w="578112"/>
                <a:gridCol w="538388"/>
                <a:gridCol w="453380"/>
                <a:gridCol w="566724"/>
                <a:gridCol w="623398"/>
              </a:tblGrid>
              <a:tr h="853118">
                <a:tc>
                  <a:txBody>
                    <a:bodyPr/>
                    <a:lstStyle/>
                    <a:p>
                      <a:pPr algn="l"/>
                      <a:r>
                        <a:rPr lang="th-TH" sz="1800" dirty="0" smtClean="0">
                          <a:solidFill>
                            <a:schemeClr val="bg1"/>
                          </a:solidFill>
                          <a:latin typeface="TH SarabunPSK" pitchFamily="34" charset="-34"/>
                          <a:cs typeface="TH SarabunPSK" pitchFamily="34" charset="-34"/>
                        </a:rPr>
                        <a:t>หลักเกณฑ์</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BV</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CertiSource</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GFS</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RA</a:t>
                      </a:r>
                      <a:r>
                        <a:rPr lang="en-GB" sz="1800" baseline="0" dirty="0" smtClean="0">
                          <a:solidFill>
                            <a:schemeClr val="bg1"/>
                          </a:solidFill>
                          <a:latin typeface="TH SarabunPSK" pitchFamily="34" charset="-34"/>
                          <a:cs typeface="TH SarabunPSK" pitchFamily="34" charset="-34"/>
                        </a:rPr>
                        <a:t> VLO</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RA VLC</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SA</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smtClean="0">
                          <a:solidFill>
                            <a:schemeClr val="bg1"/>
                          </a:solidFill>
                          <a:latin typeface="TH SarabunPSK" pitchFamily="34" charset="-34"/>
                          <a:cs typeface="TH SarabunPSK" pitchFamily="34" charset="-34"/>
                        </a:rPr>
                        <a:t>SCS </a:t>
                      </a:r>
                      <a:endParaRPr lang="en-GB" sz="1800" dirty="0">
                        <a:solidFill>
                          <a:schemeClr val="bg1"/>
                        </a:solidFill>
                        <a:latin typeface="TH SarabunPSK" pitchFamily="34" charset="-34"/>
                        <a:cs typeface="TH SarabunPSK" pitchFamily="34" charset="-34"/>
                      </a:endParaRPr>
                    </a:p>
                  </a:txBody>
                  <a:tcPr marL="61111" marR="61111" marT="40741" marB="40741"/>
                </a:tc>
                <a:tc>
                  <a:txBody>
                    <a:bodyPr/>
                    <a:lstStyle/>
                    <a:p>
                      <a:pPr algn="ctr"/>
                      <a:r>
                        <a:rPr lang="en-GB" sz="1800" dirty="0" err="1" smtClean="0">
                          <a:solidFill>
                            <a:schemeClr val="bg1"/>
                          </a:solidFill>
                          <a:latin typeface="TH SarabunPSK" pitchFamily="34" charset="-34"/>
                          <a:cs typeface="TH SarabunPSK" pitchFamily="34" charset="-34"/>
                        </a:rPr>
                        <a:t>NEPCon</a:t>
                      </a:r>
                      <a:endParaRPr lang="en-GB" sz="1800" dirty="0">
                        <a:solidFill>
                          <a:schemeClr val="bg1"/>
                        </a:solidFill>
                        <a:latin typeface="TH SarabunPSK" pitchFamily="34" charset="-34"/>
                        <a:cs typeface="TH SarabunPSK" pitchFamily="34" charset="-34"/>
                      </a:endParaRPr>
                    </a:p>
                  </a:txBody>
                  <a:tcPr marL="61111" marR="61111" marT="40741" marB="40741"/>
                </a:tc>
              </a:tr>
              <a:tr h="421070">
                <a:tc>
                  <a:txBody>
                    <a:bodyPr/>
                    <a:lstStyle/>
                    <a:p>
                      <a:r>
                        <a:rPr lang="th-TH" sz="1800" dirty="0" smtClean="0">
                          <a:latin typeface="TH SarabunPSK" pitchFamily="34" charset="-34"/>
                          <a:ea typeface="Tahoma" panose="020B0604030504040204" pitchFamily="34" charset="0"/>
                          <a:cs typeface="TH SarabunPSK" pitchFamily="34" charset="-34"/>
                        </a:rPr>
                        <a:t>สิทธิตามกฎหมายในการตัดไม้</a:t>
                      </a:r>
                      <a:endParaRPr lang="en-GB" sz="1800" dirty="0">
                        <a:latin typeface="TH SarabunPSK" pitchFamily="34" charset="-34"/>
                        <a:ea typeface="Tahoma" panose="020B0604030504040204" pitchFamily="34" charset="0"/>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 </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r>
              <a:tr h="353333">
                <a:tc>
                  <a:txBody>
                    <a:bodyPr/>
                    <a:lstStyle/>
                    <a:p>
                      <a:r>
                        <a:rPr lang="th-TH" sz="1800" dirty="0" smtClean="0">
                          <a:latin typeface="TH SarabunPSK" pitchFamily="34" charset="-34"/>
                          <a:ea typeface="Tahoma" panose="020B0604030504040204" pitchFamily="34" charset="0"/>
                          <a:cs typeface="TH SarabunPSK" pitchFamily="34" charset="-34"/>
                        </a:rPr>
                        <a:t>การชำระค่าสิทธิ์ในการตัดและค่าไม้</a:t>
                      </a:r>
                      <a:endParaRPr lang="en-GB" sz="1800" dirty="0">
                        <a:latin typeface="TH SarabunPSK" pitchFamily="34" charset="-34"/>
                        <a:ea typeface="Tahoma" panose="020B0604030504040204" pitchFamily="34" charset="0"/>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r>
              <a:tr h="1368414">
                <a:tc>
                  <a:txBody>
                    <a:bodyPr/>
                    <a:lstStyle/>
                    <a:p>
                      <a:r>
                        <a:rPr lang="th-TH" sz="1800" dirty="0" smtClean="0">
                          <a:latin typeface="TH SarabunPSK" pitchFamily="34" charset="-34"/>
                          <a:ea typeface="Tahoma" panose="020B0604030504040204" pitchFamily="34" charset="0"/>
                          <a:cs typeface="TH SarabunPSK" pitchFamily="34" charset="-34"/>
                        </a:rPr>
                        <a:t>ความปฏิบัติคามกฎหมายที่เกี่ยวข้อง</a:t>
                      </a:r>
                      <a:endParaRPr lang="en-GB" sz="1800" baseline="0" dirty="0" smtClean="0">
                        <a:latin typeface="TH SarabunPSK" pitchFamily="34" charset="-34"/>
                        <a:ea typeface="Tahoma" panose="020B0604030504040204" pitchFamily="34" charset="0"/>
                        <a:cs typeface="TH SarabunPSK" pitchFamily="34" charset="-34"/>
                      </a:endParaRPr>
                    </a:p>
                    <a:p>
                      <a:pPr marL="285750" indent="-285750">
                        <a:buFont typeface="Arial" panose="020B0604020202020204" pitchFamily="34" charset="0"/>
                        <a:buChar char="•"/>
                      </a:pPr>
                      <a:r>
                        <a:rPr lang="th-TH" sz="1800" baseline="0" dirty="0" smtClean="0">
                          <a:latin typeface="TH SarabunPSK" pitchFamily="34" charset="-34"/>
                          <a:ea typeface="Tahoma" panose="020B0604030504040204" pitchFamily="34" charset="0"/>
                          <a:cs typeface="TH SarabunPSK" pitchFamily="34" charset="-34"/>
                        </a:rPr>
                        <a:t>สิ่งแวดล้อม</a:t>
                      </a:r>
                      <a:endParaRPr lang="en-GB" sz="1800" baseline="0" dirty="0" smtClean="0">
                        <a:latin typeface="TH SarabunPSK" pitchFamily="34" charset="-34"/>
                        <a:ea typeface="Tahoma" panose="020B0604030504040204" pitchFamily="34" charset="0"/>
                        <a:cs typeface="TH SarabunPSK" pitchFamily="34" charset="-34"/>
                      </a:endParaRPr>
                    </a:p>
                    <a:p>
                      <a:pPr marL="285750" indent="-285750">
                        <a:buFont typeface="Arial" panose="020B0604020202020204" pitchFamily="34" charset="0"/>
                        <a:buChar char="•"/>
                      </a:pPr>
                      <a:r>
                        <a:rPr lang="th-TH" sz="1800" baseline="0" dirty="0" smtClean="0">
                          <a:latin typeface="TH SarabunPSK" pitchFamily="34" charset="-34"/>
                          <a:ea typeface="Tahoma" panose="020B0604030504040204" pitchFamily="34" charset="0"/>
                          <a:cs typeface="TH SarabunPSK" pitchFamily="34" charset="-34"/>
                        </a:rPr>
                        <a:t>การจัดการป่าไม้</a:t>
                      </a:r>
                    </a:p>
                    <a:p>
                      <a:pPr marL="285750" indent="-285750">
                        <a:buFont typeface="Arial" panose="020B0604020202020204" pitchFamily="34" charset="0"/>
                        <a:buChar char="•"/>
                      </a:pPr>
                      <a:r>
                        <a:rPr lang="th-TH" sz="1800" baseline="0" dirty="0" smtClean="0">
                          <a:latin typeface="TH SarabunPSK" pitchFamily="34" charset="-34"/>
                          <a:ea typeface="Tahoma" panose="020B0604030504040204" pitchFamily="34" charset="0"/>
                          <a:cs typeface="TH SarabunPSK" pitchFamily="34" charset="-34"/>
                        </a:rPr>
                        <a:t>การอนุรักษ์ความหลากหลายทางชีวภาพ</a:t>
                      </a:r>
                      <a:endParaRPr lang="en-GB" sz="1800" dirty="0">
                        <a:latin typeface="TH SarabunPSK" pitchFamily="34" charset="-34"/>
                        <a:ea typeface="Tahoma" panose="020B0604030504040204" pitchFamily="34" charset="0"/>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NC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P</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NC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r>
              <a:tr h="632134">
                <a:tc>
                  <a:txBody>
                    <a:bodyPr/>
                    <a:lstStyle/>
                    <a:p>
                      <a:r>
                        <a:rPr lang="th-TH" sz="1800" baseline="0" dirty="0" smtClean="0">
                          <a:latin typeface="TH SarabunPSK" pitchFamily="34" charset="-34"/>
                          <a:ea typeface="Tahoma" panose="020B0604030504040204" pitchFamily="34" charset="0"/>
                          <a:cs typeface="TH SarabunPSK" pitchFamily="34" charset="-34"/>
                        </a:rPr>
                        <a:t>การปฏิบัติตามกฎหมายที่เกี่ยวเนื่องกับบุคคลที่สาม</a:t>
                      </a:r>
                      <a:r>
                        <a:rPr lang="en-GB" sz="1800" baseline="0" dirty="0" smtClean="0">
                          <a:latin typeface="TH SarabunPSK" pitchFamily="34" charset="-34"/>
                          <a:ea typeface="Tahoma" panose="020B0604030504040204" pitchFamily="34" charset="0"/>
                          <a:cs typeface="TH SarabunPSK" pitchFamily="34" charset="-34"/>
                        </a:rPr>
                        <a:t> </a:t>
                      </a:r>
                      <a:endParaRPr lang="en-GB" sz="1800" dirty="0">
                        <a:latin typeface="TH SarabunPSK" pitchFamily="34" charset="-34"/>
                        <a:ea typeface="Tahoma" panose="020B0604030504040204" pitchFamily="34" charset="0"/>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r>
              <a:tr h="593406">
                <a:tc>
                  <a:txBody>
                    <a:bodyPr/>
                    <a:lstStyle/>
                    <a:p>
                      <a:r>
                        <a:rPr lang="th-TH" sz="1800" dirty="0" smtClean="0">
                          <a:latin typeface="TH SarabunPSK" pitchFamily="34" charset="-34"/>
                          <a:ea typeface="Tahoma" panose="020B0604030504040204" pitchFamily="34" charset="0"/>
                          <a:cs typeface="TH SarabunPSK" pitchFamily="34" charset="-34"/>
                        </a:rPr>
                        <a:t>การปฏิบัติตามกฎการค้า</a:t>
                      </a:r>
                      <a:r>
                        <a:rPr lang="th-TH" sz="1800" baseline="0" dirty="0" smtClean="0">
                          <a:latin typeface="TH SarabunPSK" pitchFamily="34" charset="-34"/>
                          <a:ea typeface="Tahoma" panose="020B0604030504040204" pitchFamily="34" charset="0"/>
                          <a:cs typeface="TH SarabunPSK" pitchFamily="34" charset="-34"/>
                        </a:rPr>
                        <a:t> ภาษี ศุลกากร</a:t>
                      </a:r>
                      <a:endParaRPr lang="en-GB" sz="1800" dirty="0">
                        <a:latin typeface="TH SarabunPSK" pitchFamily="34" charset="-34"/>
                        <a:ea typeface="Tahoma" panose="020B0604030504040204" pitchFamily="34" charset="0"/>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NC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NC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c>
                  <a:txBody>
                    <a:bodyPr/>
                    <a:lstStyle/>
                    <a:p>
                      <a:pPr algn="ctr"/>
                      <a:r>
                        <a:rPr lang="en-GB" sz="1800" dirty="0" smtClean="0">
                          <a:latin typeface="TH SarabunPSK" pitchFamily="34" charset="-34"/>
                          <a:cs typeface="TH SarabunPSK" pitchFamily="34" charset="-34"/>
                        </a:rPr>
                        <a:t>C</a:t>
                      </a:r>
                      <a:endParaRPr lang="en-GB" sz="1800" dirty="0">
                        <a:latin typeface="TH SarabunPSK" pitchFamily="34" charset="-34"/>
                        <a:cs typeface="TH SarabunPSK" pitchFamily="34" charset="-34"/>
                      </a:endParaRPr>
                    </a:p>
                  </a:txBody>
                  <a:tcPr marL="61111" marR="61111" marT="40741" marB="40741"/>
                </a:tc>
              </a:tr>
            </a:tbl>
          </a:graphicData>
        </a:graphic>
      </p:graphicFrame>
      <p:sp>
        <p:nvSpPr>
          <p:cNvPr id="3" name="Slide Number Placeholder 2"/>
          <p:cNvSpPr>
            <a:spLocks noGrp="1"/>
          </p:cNvSpPr>
          <p:nvPr>
            <p:ph type="sldNum" sz="quarter" idx="12"/>
          </p:nvPr>
        </p:nvSpPr>
        <p:spPr/>
        <p:txBody>
          <a:bodyPr/>
          <a:lstStyle/>
          <a:p>
            <a:fld id="{550D09E1-CAB4-408E-A298-59F1CA6C6FDF}" type="slidenum">
              <a:rPr lang="zh-TW" altLang="en-US" smtClean="0"/>
              <a:pPr/>
              <a:t>17</a:t>
            </a:fld>
            <a:endParaRPr lang="zh-TW" altLang="en-US"/>
          </a:p>
        </p:txBody>
      </p:sp>
      <p:sp>
        <p:nvSpPr>
          <p:cNvPr id="4" name="TextBox 3"/>
          <p:cNvSpPr txBox="1"/>
          <p:nvPr/>
        </p:nvSpPr>
        <p:spPr>
          <a:xfrm>
            <a:off x="8911988" y="2316879"/>
            <a:ext cx="2854896" cy="3539430"/>
          </a:xfrm>
          <a:prstGeom prst="rect">
            <a:avLst/>
          </a:prstGeom>
          <a:noFill/>
        </p:spPr>
        <p:txBody>
          <a:bodyPr wrap="square" rtlCol="0">
            <a:spAutoFit/>
          </a:bodyPr>
          <a:lstStyle/>
          <a:p>
            <a:pPr marL="173038" indent="-173038"/>
            <a:r>
              <a:rPr lang="en-GB" sz="1400" dirty="0">
                <a:solidFill>
                  <a:schemeClr val="tx1">
                    <a:lumMod val="95000"/>
                    <a:lumOff val="5000"/>
                  </a:schemeClr>
                </a:solidFill>
                <a:latin typeface="TH SarabunPSK" pitchFamily="34" charset="-34"/>
                <a:cs typeface="TH SarabunPSK" pitchFamily="34" charset="-34"/>
              </a:rPr>
              <a:t>C = </a:t>
            </a:r>
            <a:r>
              <a:rPr lang="th-TH" sz="1400" dirty="0" smtClean="0">
                <a:solidFill>
                  <a:schemeClr val="tx1">
                    <a:lumMod val="95000"/>
                    <a:lumOff val="5000"/>
                  </a:schemeClr>
                </a:solidFill>
                <a:latin typeface="TH SarabunPSK" pitchFamily="34" charset="-34"/>
                <a:cs typeface="TH SarabunPSK" pitchFamily="34" charset="-34"/>
              </a:rPr>
              <a:t>การปฏิบัติตาม</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P </a:t>
            </a:r>
            <a:r>
              <a:rPr lang="en-GB" sz="1400" dirty="0">
                <a:solidFill>
                  <a:schemeClr val="tx1">
                    <a:lumMod val="95000"/>
                    <a:lumOff val="5000"/>
                  </a:schemeClr>
                </a:solidFill>
                <a:latin typeface="TH SarabunPSK" pitchFamily="34" charset="-34"/>
                <a:cs typeface="TH SarabunPSK" pitchFamily="34" charset="-34"/>
              </a:rPr>
              <a:t>= </a:t>
            </a:r>
            <a:r>
              <a:rPr lang="th-TH" sz="1400" dirty="0" smtClean="0">
                <a:solidFill>
                  <a:schemeClr val="tx1">
                    <a:lumMod val="95000"/>
                    <a:lumOff val="5000"/>
                  </a:schemeClr>
                </a:solidFill>
                <a:latin typeface="TH SarabunPSK" pitchFamily="34" charset="-34"/>
                <a:cs typeface="TH SarabunPSK" pitchFamily="34" charset="-34"/>
              </a:rPr>
              <a:t>การปฏิบัติตามบางส่วน</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NC </a:t>
            </a:r>
            <a:r>
              <a:rPr lang="en-GB" sz="1400" dirty="0">
                <a:solidFill>
                  <a:schemeClr val="tx1">
                    <a:lumMod val="95000"/>
                    <a:lumOff val="5000"/>
                  </a:schemeClr>
                </a:solidFill>
                <a:latin typeface="TH SarabunPSK" pitchFamily="34" charset="-34"/>
                <a:cs typeface="TH SarabunPSK" pitchFamily="34" charset="-34"/>
              </a:rPr>
              <a:t>= </a:t>
            </a:r>
            <a:r>
              <a:rPr lang="th-TH" sz="1400" dirty="0" smtClean="0">
                <a:solidFill>
                  <a:schemeClr val="tx1">
                    <a:lumMod val="95000"/>
                    <a:lumOff val="5000"/>
                  </a:schemeClr>
                </a:solidFill>
                <a:latin typeface="TH SarabunPSK" pitchFamily="34" charset="-34"/>
                <a:cs typeface="TH SarabunPSK" pitchFamily="34" charset="-34"/>
              </a:rPr>
              <a:t>การไม่ปฏิบัติตาม</a:t>
            </a:r>
            <a:endParaRPr lang="en-GB" sz="1400" dirty="0">
              <a:solidFill>
                <a:schemeClr val="tx1">
                  <a:lumMod val="95000"/>
                  <a:lumOff val="5000"/>
                </a:schemeClr>
              </a:solidFill>
              <a:latin typeface="TH SarabunPSK" pitchFamily="34" charset="-34"/>
              <a:cs typeface="TH SarabunPSK" pitchFamily="34" charset="-34"/>
            </a:endParaRPr>
          </a:p>
          <a:p>
            <a:pPr marL="173038" indent="-173038"/>
            <a:r>
              <a:rPr lang="en-GB" sz="1400" dirty="0">
                <a:solidFill>
                  <a:schemeClr val="tx1">
                    <a:lumMod val="95000"/>
                    <a:lumOff val="5000"/>
                  </a:schemeClr>
                </a:solidFill>
                <a:latin typeface="TH SarabunPSK" pitchFamily="34" charset="-34"/>
                <a:cs typeface="TH SarabunPSK" pitchFamily="34" charset="-34"/>
              </a:rPr>
              <a:t>BV = Bureau </a:t>
            </a:r>
            <a:r>
              <a:rPr lang="en-GB" sz="1400" dirty="0" err="1" smtClean="0">
                <a:solidFill>
                  <a:schemeClr val="tx1">
                    <a:lumMod val="95000"/>
                    <a:lumOff val="5000"/>
                  </a:schemeClr>
                </a:solidFill>
                <a:latin typeface="TH SarabunPSK" pitchFamily="34" charset="-34"/>
                <a:cs typeface="TH SarabunPSK" pitchFamily="34" charset="-34"/>
              </a:rPr>
              <a:t>Veritas</a:t>
            </a:r>
            <a:r>
              <a:rPr lang="en-GB" sz="1400" dirty="0" smtClean="0">
                <a:solidFill>
                  <a:schemeClr val="tx1">
                    <a:lumMod val="95000"/>
                    <a:lumOff val="5000"/>
                  </a:schemeClr>
                </a:solidFill>
                <a:latin typeface="TH SarabunPSK" pitchFamily="34" charset="-34"/>
                <a:cs typeface="TH SarabunPSK" pitchFamily="34" charset="-34"/>
              </a:rPr>
              <a:t> </a:t>
            </a:r>
          </a:p>
          <a:p>
            <a:pPr marL="173038" indent="-173038"/>
            <a:r>
              <a:rPr lang="en-GB" sz="1400" dirty="0" smtClean="0">
                <a:solidFill>
                  <a:schemeClr val="tx1">
                    <a:lumMod val="95000"/>
                    <a:lumOff val="5000"/>
                  </a:schemeClr>
                </a:solidFill>
                <a:latin typeface="TH SarabunPSK" pitchFamily="34" charset="-34"/>
                <a:cs typeface="TH SarabunPSK" pitchFamily="34" charset="-34"/>
              </a:rPr>
              <a:t>GFS </a:t>
            </a:r>
            <a:r>
              <a:rPr lang="en-GB" sz="1400" dirty="0">
                <a:solidFill>
                  <a:schemeClr val="tx1">
                    <a:lumMod val="95000"/>
                    <a:lumOff val="5000"/>
                  </a:schemeClr>
                </a:solidFill>
                <a:latin typeface="TH SarabunPSK" pitchFamily="34" charset="-34"/>
                <a:cs typeface="TH SarabunPSK" pitchFamily="34" charset="-34"/>
              </a:rPr>
              <a:t>= </a:t>
            </a:r>
            <a:r>
              <a:rPr lang="th-TH" sz="1400" dirty="0" smtClean="0">
                <a:latin typeface="TH SarabunPSK" pitchFamily="34" charset="-34"/>
                <a:cs typeface="TH SarabunPSK" pitchFamily="34" charset="-34"/>
              </a:rPr>
              <a:t>การบริการด้านป่าไม้โลก (</a:t>
            </a:r>
            <a:r>
              <a:rPr lang="en-GB" sz="1400" dirty="0" smtClean="0">
                <a:solidFill>
                  <a:schemeClr val="tx1">
                    <a:lumMod val="95000"/>
                    <a:lumOff val="5000"/>
                  </a:schemeClr>
                </a:solidFill>
                <a:latin typeface="TH SarabunPSK" pitchFamily="34" charset="-34"/>
                <a:cs typeface="TH SarabunPSK" pitchFamily="34" charset="-34"/>
              </a:rPr>
              <a:t>Global </a:t>
            </a:r>
            <a:r>
              <a:rPr lang="en-GB" sz="1400" dirty="0">
                <a:solidFill>
                  <a:schemeClr val="tx1">
                    <a:lumMod val="95000"/>
                    <a:lumOff val="5000"/>
                  </a:schemeClr>
                </a:solidFill>
                <a:latin typeface="TH SarabunPSK" pitchFamily="34" charset="-34"/>
                <a:cs typeface="TH SarabunPSK" pitchFamily="34" charset="-34"/>
              </a:rPr>
              <a:t>Forestry </a:t>
            </a:r>
            <a:r>
              <a:rPr lang="en-GB" sz="1400" dirty="0" smtClean="0">
                <a:solidFill>
                  <a:schemeClr val="tx1">
                    <a:lumMod val="95000"/>
                    <a:lumOff val="5000"/>
                  </a:schemeClr>
                </a:solidFill>
                <a:latin typeface="TH SarabunPSK" pitchFamily="34" charset="-34"/>
                <a:cs typeface="TH SarabunPSK" pitchFamily="34" charset="-34"/>
              </a:rPr>
              <a:t>Services</a:t>
            </a:r>
            <a:r>
              <a:rPr lang="th-TH" sz="1400" dirty="0" smtClean="0">
                <a:solidFill>
                  <a:schemeClr val="tx1">
                    <a:lumMod val="95000"/>
                    <a:lumOff val="5000"/>
                  </a:schemeClr>
                </a:solidFill>
                <a:latin typeface="TH SarabunPSK" pitchFamily="34" charset="-34"/>
                <a:cs typeface="TH SarabunPSK" pitchFamily="34" charset="-34"/>
              </a:rPr>
              <a:t>)</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RA </a:t>
            </a:r>
            <a:r>
              <a:rPr lang="en-GB" sz="1400" dirty="0">
                <a:solidFill>
                  <a:schemeClr val="tx1">
                    <a:lumMod val="95000"/>
                    <a:lumOff val="5000"/>
                  </a:schemeClr>
                </a:solidFill>
                <a:latin typeface="TH SarabunPSK" pitchFamily="34" charset="-34"/>
                <a:cs typeface="TH SarabunPSK" pitchFamily="34" charset="-34"/>
              </a:rPr>
              <a:t>VLO = </a:t>
            </a:r>
            <a:r>
              <a:rPr lang="th-TH" sz="1400" dirty="0" smtClean="0">
                <a:latin typeface="TH SarabunPSK" pitchFamily="34" charset="-34"/>
                <a:cs typeface="TH SarabunPSK" pitchFamily="34" charset="-34"/>
              </a:rPr>
              <a:t>การตรวจพิสูจน์ที่มาทางกฎหมาย ของพันธมิตรป่าฝน (</a:t>
            </a:r>
            <a:r>
              <a:rPr lang="en-GB" sz="1400" dirty="0" smtClean="0">
                <a:solidFill>
                  <a:schemeClr val="tx1">
                    <a:lumMod val="95000"/>
                    <a:lumOff val="5000"/>
                  </a:schemeClr>
                </a:solidFill>
                <a:latin typeface="TH SarabunPSK" pitchFamily="34" charset="-34"/>
                <a:cs typeface="TH SarabunPSK" pitchFamily="34" charset="-34"/>
              </a:rPr>
              <a:t>Rainforest </a:t>
            </a:r>
            <a:r>
              <a:rPr lang="en-GB" sz="1400" dirty="0">
                <a:solidFill>
                  <a:schemeClr val="tx1">
                    <a:lumMod val="95000"/>
                    <a:lumOff val="5000"/>
                  </a:schemeClr>
                </a:solidFill>
                <a:latin typeface="TH SarabunPSK" pitchFamily="34" charset="-34"/>
                <a:cs typeface="TH SarabunPSK" pitchFamily="34" charset="-34"/>
              </a:rPr>
              <a:t>Alliance Verification of Legal </a:t>
            </a:r>
            <a:r>
              <a:rPr lang="en-GB" sz="1400" dirty="0" smtClean="0">
                <a:solidFill>
                  <a:schemeClr val="tx1">
                    <a:lumMod val="95000"/>
                    <a:lumOff val="5000"/>
                  </a:schemeClr>
                </a:solidFill>
                <a:latin typeface="TH SarabunPSK" pitchFamily="34" charset="-34"/>
                <a:cs typeface="TH SarabunPSK" pitchFamily="34" charset="-34"/>
              </a:rPr>
              <a:t>Origin</a:t>
            </a:r>
            <a:r>
              <a:rPr lang="th-TH" sz="1400" dirty="0" smtClean="0">
                <a:solidFill>
                  <a:schemeClr val="tx1">
                    <a:lumMod val="95000"/>
                    <a:lumOff val="5000"/>
                  </a:schemeClr>
                </a:solidFill>
                <a:latin typeface="TH SarabunPSK" pitchFamily="34" charset="-34"/>
                <a:cs typeface="TH SarabunPSK" pitchFamily="34" charset="-34"/>
              </a:rPr>
              <a:t>)</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RA </a:t>
            </a:r>
            <a:r>
              <a:rPr lang="en-GB" sz="1400" dirty="0">
                <a:solidFill>
                  <a:schemeClr val="tx1">
                    <a:lumMod val="95000"/>
                    <a:lumOff val="5000"/>
                  </a:schemeClr>
                </a:solidFill>
                <a:latin typeface="TH SarabunPSK" pitchFamily="34" charset="-34"/>
                <a:cs typeface="TH SarabunPSK" pitchFamily="34" charset="-34"/>
              </a:rPr>
              <a:t>VLC = </a:t>
            </a:r>
            <a:r>
              <a:rPr lang="th-TH" sz="1400" dirty="0" smtClean="0">
                <a:latin typeface="TH SarabunPSK" pitchFamily="34" charset="-34"/>
                <a:cs typeface="TH SarabunPSK" pitchFamily="34" charset="-34"/>
              </a:rPr>
              <a:t>การตรวจพิสูจน์การปฏิบัติที่สอดคล้องตามกฎหมาย ของพันธมิตรป่าฝน (</a:t>
            </a:r>
            <a:r>
              <a:rPr lang="en-GB" sz="1400" dirty="0" smtClean="0">
                <a:solidFill>
                  <a:schemeClr val="tx1">
                    <a:lumMod val="95000"/>
                    <a:lumOff val="5000"/>
                  </a:schemeClr>
                </a:solidFill>
                <a:latin typeface="TH SarabunPSK" pitchFamily="34" charset="-34"/>
                <a:cs typeface="TH SarabunPSK" pitchFamily="34" charset="-34"/>
              </a:rPr>
              <a:t>Rainforest </a:t>
            </a:r>
            <a:r>
              <a:rPr lang="en-GB" sz="1400" dirty="0">
                <a:solidFill>
                  <a:schemeClr val="tx1">
                    <a:lumMod val="95000"/>
                    <a:lumOff val="5000"/>
                  </a:schemeClr>
                </a:solidFill>
                <a:latin typeface="TH SarabunPSK" pitchFamily="34" charset="-34"/>
                <a:cs typeface="TH SarabunPSK" pitchFamily="34" charset="-34"/>
              </a:rPr>
              <a:t>Alliance Verification of Legal </a:t>
            </a:r>
            <a:r>
              <a:rPr lang="en-GB" sz="1400" dirty="0" smtClean="0">
                <a:solidFill>
                  <a:schemeClr val="tx1">
                    <a:lumMod val="95000"/>
                    <a:lumOff val="5000"/>
                  </a:schemeClr>
                </a:solidFill>
                <a:latin typeface="TH SarabunPSK" pitchFamily="34" charset="-34"/>
                <a:cs typeface="TH SarabunPSK" pitchFamily="34" charset="-34"/>
              </a:rPr>
              <a:t>Compliance</a:t>
            </a:r>
            <a:r>
              <a:rPr lang="th-TH" sz="1400" dirty="0" smtClean="0">
                <a:solidFill>
                  <a:schemeClr val="tx1">
                    <a:lumMod val="95000"/>
                    <a:lumOff val="5000"/>
                  </a:schemeClr>
                </a:solidFill>
                <a:latin typeface="TH SarabunPSK" pitchFamily="34" charset="-34"/>
                <a:cs typeface="TH SarabunPSK" pitchFamily="34" charset="-34"/>
              </a:rPr>
              <a:t>)</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SA </a:t>
            </a:r>
            <a:r>
              <a:rPr lang="en-GB" sz="1400" dirty="0">
                <a:solidFill>
                  <a:schemeClr val="tx1">
                    <a:lumMod val="95000"/>
                    <a:lumOff val="5000"/>
                  </a:schemeClr>
                </a:solidFill>
                <a:latin typeface="TH SarabunPSK" pitchFamily="34" charset="-34"/>
                <a:cs typeface="TH SarabunPSK" pitchFamily="34" charset="-34"/>
              </a:rPr>
              <a:t>= </a:t>
            </a:r>
            <a:r>
              <a:rPr lang="th-TH" sz="1400" dirty="0" smtClean="0">
                <a:solidFill>
                  <a:schemeClr val="tx1">
                    <a:lumMod val="95000"/>
                    <a:lumOff val="5000"/>
                  </a:schemeClr>
                </a:solidFill>
                <a:latin typeface="TH SarabunPSK" pitchFamily="34" charset="-34"/>
                <a:cs typeface="TH SarabunPSK" pitchFamily="34" charset="-34"/>
              </a:rPr>
              <a:t>สมาคมดิน (</a:t>
            </a:r>
            <a:r>
              <a:rPr lang="en-GB" sz="1400" dirty="0" smtClean="0">
                <a:solidFill>
                  <a:schemeClr val="tx1">
                    <a:lumMod val="95000"/>
                    <a:lumOff val="5000"/>
                  </a:schemeClr>
                </a:solidFill>
                <a:latin typeface="TH SarabunPSK" pitchFamily="34" charset="-34"/>
                <a:cs typeface="TH SarabunPSK" pitchFamily="34" charset="-34"/>
              </a:rPr>
              <a:t>Soil Association Certification Limited</a:t>
            </a:r>
            <a:r>
              <a:rPr lang="th-TH" sz="1400" dirty="0" smtClean="0">
                <a:solidFill>
                  <a:schemeClr val="tx1">
                    <a:lumMod val="95000"/>
                    <a:lumOff val="5000"/>
                  </a:schemeClr>
                </a:solidFill>
                <a:latin typeface="TH SarabunPSK" pitchFamily="34" charset="-34"/>
                <a:cs typeface="TH SarabunPSK" pitchFamily="34" charset="-34"/>
              </a:rPr>
              <a:t>)</a:t>
            </a:r>
            <a:endParaRPr lang="en-GB" sz="1400" dirty="0" smtClean="0">
              <a:solidFill>
                <a:schemeClr val="tx1">
                  <a:lumMod val="95000"/>
                  <a:lumOff val="5000"/>
                </a:schemeClr>
              </a:solidFill>
              <a:latin typeface="TH SarabunPSK" pitchFamily="34" charset="-34"/>
              <a:cs typeface="TH SarabunPSK" pitchFamily="34" charset="-34"/>
            </a:endParaRPr>
          </a:p>
          <a:p>
            <a:pPr marL="173038" indent="-173038"/>
            <a:r>
              <a:rPr lang="en-GB" sz="1400" dirty="0" smtClean="0">
                <a:solidFill>
                  <a:schemeClr val="tx1">
                    <a:lumMod val="95000"/>
                    <a:lumOff val="5000"/>
                  </a:schemeClr>
                </a:solidFill>
                <a:latin typeface="TH SarabunPSK" pitchFamily="34" charset="-34"/>
                <a:cs typeface="TH SarabunPSK" pitchFamily="34" charset="-34"/>
              </a:rPr>
              <a:t>SCS </a:t>
            </a:r>
            <a:r>
              <a:rPr lang="en-GB" sz="1400" dirty="0">
                <a:solidFill>
                  <a:schemeClr val="tx1">
                    <a:lumMod val="95000"/>
                    <a:lumOff val="5000"/>
                  </a:schemeClr>
                </a:solidFill>
                <a:latin typeface="TH SarabunPSK" pitchFamily="34" charset="-34"/>
                <a:cs typeface="TH SarabunPSK" pitchFamily="34" charset="-34"/>
              </a:rPr>
              <a:t>= </a:t>
            </a:r>
            <a:r>
              <a:rPr lang="th-TH" sz="1400" dirty="0" smtClean="0">
                <a:solidFill>
                  <a:schemeClr val="tx1">
                    <a:lumMod val="95000"/>
                    <a:lumOff val="5000"/>
                  </a:schemeClr>
                </a:solidFill>
                <a:latin typeface="TH SarabunPSK" pitchFamily="34" charset="-34"/>
                <a:cs typeface="TH SarabunPSK" pitchFamily="34" charset="-34"/>
              </a:rPr>
              <a:t>ระบบการตรวจรับรองทางวิทยาศาสตร์ (</a:t>
            </a:r>
            <a:r>
              <a:rPr lang="en-GB" sz="1400" dirty="0" smtClean="0">
                <a:solidFill>
                  <a:schemeClr val="tx1">
                    <a:lumMod val="95000"/>
                    <a:lumOff val="5000"/>
                  </a:schemeClr>
                </a:solidFill>
                <a:latin typeface="TH SarabunPSK" pitchFamily="34" charset="-34"/>
                <a:cs typeface="TH SarabunPSK" pitchFamily="34" charset="-34"/>
              </a:rPr>
              <a:t>SCS Global Services)</a:t>
            </a:r>
            <a:endParaRPr lang="en-GB" sz="1400" dirty="0">
              <a:solidFill>
                <a:schemeClr val="tx1">
                  <a:lumMod val="95000"/>
                  <a:lumOff val="5000"/>
                </a:schemeClr>
              </a:solidFill>
              <a:latin typeface="TH SarabunPSK" pitchFamily="34" charset="-34"/>
              <a:cs typeface="TH SarabunPSK" pitchFamily="34" charset="-34"/>
            </a:endParaRPr>
          </a:p>
        </p:txBody>
      </p:sp>
    </p:spTree>
    <p:extLst>
      <p:ext uri="{BB962C8B-B14F-4D97-AF65-F5344CB8AC3E}">
        <p14:creationId xmlns:p14="http://schemas.microsoft.com/office/powerpoint/2010/main" val="34793875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229" y="1192548"/>
            <a:ext cx="9480510" cy="1143000"/>
          </a:xfrm>
        </p:spPr>
        <p:txBody>
          <a:bodyPr>
            <a:normAutofit/>
          </a:bodyPr>
          <a:lstStyle/>
          <a:p>
            <a:r>
              <a:rPr lang="th-TH" sz="4000" dirty="0" smtClean="0">
                <a:solidFill>
                  <a:srgbClr val="006600"/>
                </a:solidFill>
                <a:latin typeface="TH SarabunPSK" pitchFamily="34" charset="-34"/>
                <a:cs typeface="TH SarabunPSK" pitchFamily="34" charset="-34"/>
              </a:rPr>
              <a:t>ข้อกำหนดของห่วงโซ่การควบคุม </a:t>
            </a:r>
            <a:r>
              <a:rPr lang="en-GB" sz="4000" dirty="0" smtClean="0">
                <a:solidFill>
                  <a:srgbClr val="006600"/>
                </a:solidFill>
                <a:latin typeface="TH SarabunPSK" pitchFamily="34" charset="-34"/>
                <a:cs typeface="TH SarabunPSK" pitchFamily="34" charset="-34"/>
              </a:rPr>
              <a:t>(1/3)</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59229" y="2206625"/>
            <a:ext cx="6792685" cy="4525963"/>
          </a:xfrm>
        </p:spPr>
        <p:txBody>
          <a:bodyPr>
            <a:normAutofit/>
          </a:bodyPr>
          <a:lstStyle/>
          <a:p>
            <a:pPr>
              <a:lnSpc>
                <a:spcPct val="100000"/>
              </a:lnSpc>
            </a:pPr>
            <a:r>
              <a:rPr lang="th-TH" sz="3200" dirty="0" smtClean="0">
                <a:latin typeface="TH SarabunPSK" pitchFamily="34" charset="-34"/>
                <a:ea typeface="Tahoma" panose="020B0604030504040204" pitchFamily="34" charset="0"/>
                <a:cs typeface="TH SarabunPSK" pitchFamily="34" charset="-34"/>
              </a:rPr>
              <a:t>ทุกแผนการ สำหรับในห่วงโซ่อุปทานต้องมี ข้อกำหนดของห่วงโซ่การการควบคุมสำหรับข้อกำหนดห่วงโซ่การควบคุม (</a:t>
            </a:r>
            <a:r>
              <a:rPr lang="en-GB" sz="3200" dirty="0" smtClean="0">
                <a:latin typeface="TH SarabunPSK" pitchFamily="34" charset="-34"/>
                <a:ea typeface="Tahoma" panose="020B0604030504040204" pitchFamily="34" charset="0"/>
                <a:cs typeface="TH SarabunPSK" pitchFamily="34" charset="-34"/>
              </a:rPr>
              <a:t>Chain </a:t>
            </a:r>
            <a:r>
              <a:rPr lang="en-GB" sz="3200" dirty="0">
                <a:latin typeface="TH SarabunPSK" pitchFamily="34" charset="-34"/>
                <a:ea typeface="Tahoma" panose="020B0604030504040204" pitchFamily="34" charset="0"/>
                <a:cs typeface="TH SarabunPSK" pitchFamily="34" charset="-34"/>
              </a:rPr>
              <a:t>of </a:t>
            </a:r>
            <a:r>
              <a:rPr lang="en-GB" sz="3200" dirty="0" smtClean="0">
                <a:latin typeface="TH SarabunPSK" pitchFamily="34" charset="-34"/>
                <a:ea typeface="Tahoma" panose="020B0604030504040204" pitchFamily="34" charset="0"/>
                <a:cs typeface="TH SarabunPSK" pitchFamily="34" charset="-34"/>
              </a:rPr>
              <a:t>Custody</a:t>
            </a:r>
            <a:r>
              <a:rPr lang="th-TH" sz="3200" dirty="0" smtClean="0">
                <a:latin typeface="TH SarabunPSK" pitchFamily="34" charset="-34"/>
                <a:ea typeface="Tahoma" panose="020B0604030504040204" pitchFamily="34" charset="0"/>
                <a:cs typeface="TH SarabunPSK" pitchFamily="34" charset="-34"/>
              </a:rPr>
              <a:t>) สำหรับห่วงโซ่อุปทาน</a:t>
            </a:r>
            <a:endParaRPr lang="en-GB" sz="3200" dirty="0">
              <a:latin typeface="TH SarabunPSK" pitchFamily="34" charset="-34"/>
              <a:ea typeface="Tahoma" panose="020B0604030504040204" pitchFamily="34" charset="0"/>
              <a:cs typeface="TH SarabunPSK" pitchFamily="34" charset="-34"/>
            </a:endParaRPr>
          </a:p>
          <a:p>
            <a:pPr>
              <a:lnSpc>
                <a:spcPct val="100000"/>
              </a:lnSpc>
            </a:pPr>
            <a:r>
              <a:rPr lang="th-TH" sz="3200" dirty="0" smtClean="0">
                <a:latin typeface="TH SarabunPSK" pitchFamily="34" charset="-34"/>
                <a:ea typeface="Tahoma" panose="020B0604030504040204" pitchFamily="34" charset="0"/>
                <a:cs typeface="TH SarabunPSK" pitchFamily="34" charset="-34"/>
              </a:rPr>
              <a:t>ของที่ได้รับการตรวจสอบแล้วห้ามเอามาปนกับของที่ไม้ได้ตรวจ ในระหว่างขั้นตอน การผลิต การจัดเก็บ การเคลื่อนย้าย</a:t>
            </a:r>
            <a:endParaRPr lang="en-GB" sz="32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18</a:t>
            </a:fld>
            <a:endParaRPr lang="zh-TW" altLang="en-US"/>
          </a:p>
        </p:txBody>
      </p:sp>
      <p:pic>
        <p:nvPicPr>
          <p:cNvPr id="7"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9040" y="2206625"/>
            <a:ext cx="4632960" cy="3096768"/>
          </a:xfrm>
          <a:prstGeom prst="rect">
            <a:avLst/>
          </a:prstGeom>
        </p:spPr>
      </p:pic>
    </p:spTree>
    <p:extLst>
      <p:ext uri="{BB962C8B-B14F-4D97-AF65-F5344CB8AC3E}">
        <p14:creationId xmlns:p14="http://schemas.microsoft.com/office/powerpoint/2010/main" val="7629421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343" y="1181662"/>
            <a:ext cx="8229600" cy="1143000"/>
          </a:xfrm>
        </p:spPr>
        <p:txBody>
          <a:bodyPr>
            <a:normAutofit fontScale="90000"/>
          </a:bodyPr>
          <a:lstStyle/>
          <a:p>
            <a:r>
              <a:rPr lang="th-TH" sz="4000" dirty="0" smtClean="0">
                <a:solidFill>
                  <a:srgbClr val="006600"/>
                </a:solidFill>
                <a:latin typeface="TH SarabunPSK" pitchFamily="34" charset="-34"/>
                <a:cs typeface="TH SarabunPSK" pitchFamily="34" charset="-34"/>
              </a:rPr>
              <a:t>ข้อกำหนดของห่วงโซ่การควบคุม </a:t>
            </a:r>
            <a:r>
              <a:rPr lang="en-GB" sz="4000" dirty="0" smtClean="0">
                <a:solidFill>
                  <a:srgbClr val="006600"/>
                </a:solidFill>
                <a:latin typeface="TH SarabunPSK" pitchFamily="34" charset="-34"/>
                <a:cs typeface="TH SarabunPSK" pitchFamily="34" charset="-34"/>
              </a:rPr>
              <a:t>(</a:t>
            </a:r>
            <a:r>
              <a:rPr lang="en-US" sz="4000" dirty="0" smtClean="0">
                <a:solidFill>
                  <a:srgbClr val="006600"/>
                </a:solidFill>
                <a:latin typeface="TH SarabunPSK" pitchFamily="34" charset="-34"/>
                <a:cs typeface="TH SarabunPSK" pitchFamily="34" charset="-34"/>
              </a:rPr>
              <a:t>2</a:t>
            </a:r>
            <a:r>
              <a:rPr lang="en-GB" sz="4000" dirty="0" smtClean="0">
                <a:solidFill>
                  <a:srgbClr val="006600"/>
                </a:solidFill>
                <a:latin typeface="TH SarabunPSK" pitchFamily="34" charset="-34"/>
                <a:cs typeface="TH SarabunPSK" pitchFamily="34" charset="-34"/>
              </a:rPr>
              <a:t>/3)</a:t>
            </a:r>
            <a:endParaRPr lang="en-GB" sz="4000" dirty="0">
              <a:solidFill>
                <a:srgbClr val="006600"/>
              </a:solidFill>
            </a:endParaRPr>
          </a:p>
        </p:txBody>
      </p:sp>
      <p:sp>
        <p:nvSpPr>
          <p:cNvPr id="3" name="Content Placeholder 2"/>
          <p:cNvSpPr>
            <a:spLocks noGrp="1"/>
          </p:cNvSpPr>
          <p:nvPr>
            <p:ph idx="1"/>
          </p:nvPr>
        </p:nvSpPr>
        <p:spPr>
          <a:xfrm>
            <a:off x="360947" y="2206625"/>
            <a:ext cx="8229600" cy="4525963"/>
          </a:xfrm>
        </p:spPr>
        <p:txBody>
          <a:bodyPr>
            <a:noAutofit/>
          </a:bodyPr>
          <a:lstStyle/>
          <a:p>
            <a:r>
              <a:rPr lang="th-TH" sz="3200" dirty="0" smtClean="0">
                <a:latin typeface="TH SarabunPSK" pitchFamily="34" charset="-34"/>
                <a:ea typeface="Tahoma" panose="020B0604030504040204" pitchFamily="34" charset="0"/>
                <a:cs typeface="TH SarabunPSK" pitchFamily="34" charset="-34"/>
              </a:rPr>
              <a:t>บางระบบ พันธมิตรป่าฝน </a:t>
            </a:r>
            <a:r>
              <a:rPr lang="en-GB" sz="3200" dirty="0" smtClean="0">
                <a:latin typeface="TH SarabunPSK" pitchFamily="34" charset="-34"/>
                <a:ea typeface="Tahoma" panose="020B0604030504040204" pitchFamily="34" charset="0"/>
                <a:cs typeface="TH SarabunPSK" pitchFamily="34" charset="-34"/>
              </a:rPr>
              <a:t>(Rainforest Alliance</a:t>
            </a:r>
            <a:r>
              <a:rPr lang="th-TH" sz="3200" dirty="0" smtClean="0">
                <a:latin typeface="TH SarabunPSK" pitchFamily="34" charset="-34"/>
                <a:ea typeface="Tahoma" panose="020B0604030504040204" pitchFamily="34" charset="0"/>
                <a:cs typeface="TH SarabunPSK" pitchFamily="34" charset="-34"/>
              </a:rPr>
              <a:t>)</a:t>
            </a:r>
            <a:r>
              <a:rPr lang="en-GB" sz="3200" dirty="0" smtClean="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cs typeface="TH SarabunPSK" pitchFamily="34" charset="-34"/>
              </a:rPr>
              <a:t>สำนักงานตรวจรับรอง </a:t>
            </a:r>
            <a:r>
              <a:rPr lang="th-TH" sz="3200" dirty="0" smtClean="0">
                <a:latin typeface="TH SarabunPSK" pitchFamily="34" charset="-34"/>
                <a:ea typeface="Tahoma" panose="020B0604030504040204" pitchFamily="34" charset="0"/>
                <a:cs typeface="TH SarabunPSK" pitchFamily="34" charset="-34"/>
              </a:rPr>
              <a:t>(</a:t>
            </a:r>
            <a:r>
              <a:rPr lang="en-GB" sz="3200" dirty="0" smtClean="0">
                <a:latin typeface="TH SarabunPSK" pitchFamily="34" charset="-34"/>
                <a:ea typeface="Tahoma" panose="020B0604030504040204" pitchFamily="34" charset="0"/>
                <a:cs typeface="TH SarabunPSK" pitchFamily="34" charset="-34"/>
              </a:rPr>
              <a:t>BV</a:t>
            </a:r>
            <a:r>
              <a:rPr lang="th-TH" sz="3200" dirty="0" smtClean="0">
                <a:latin typeface="TH SarabunPSK" pitchFamily="34" charset="-34"/>
                <a:ea typeface="Tahoma" panose="020B0604030504040204" pitchFamily="34" charset="0"/>
                <a:cs typeface="TH SarabunPSK" pitchFamily="34" charset="-34"/>
              </a:rPr>
              <a:t>)</a:t>
            </a:r>
            <a:r>
              <a:rPr lang="en-GB" sz="3200" dirty="0" smtClean="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cs typeface="TH SarabunPSK" pitchFamily="34" charset="-34"/>
              </a:rPr>
              <a:t>การบริการด้านป่าไม้โลก (</a:t>
            </a:r>
            <a:r>
              <a:rPr lang="en-GB" sz="3200" dirty="0" smtClean="0">
                <a:latin typeface="TH SarabunPSK" pitchFamily="34" charset="-34"/>
                <a:ea typeface="Tahoma" panose="020B0604030504040204" pitchFamily="34" charset="0"/>
                <a:cs typeface="TH SarabunPSK" pitchFamily="34" charset="-34"/>
              </a:rPr>
              <a:t>GFS</a:t>
            </a:r>
            <a:r>
              <a:rPr lang="en-GB" sz="3200" dirty="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ea typeface="Tahoma" panose="020B0604030504040204" pitchFamily="34" charset="0"/>
                <a:cs typeface="TH SarabunPSK" pitchFamily="34" charset="-34"/>
              </a:rPr>
              <a:t>อนุญาตให้ของที่ตรวจสอบแล้วปนกันได้</a:t>
            </a:r>
            <a:endParaRPr lang="en-GB" sz="3200"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sz="2800" dirty="0" smtClean="0">
                <a:latin typeface="TH SarabunPSK" pitchFamily="34" charset="-34"/>
                <a:cs typeface="TH SarabunPSK" pitchFamily="34" charset="-34"/>
              </a:rPr>
              <a:t>พันธมิตรป่าฝน (</a:t>
            </a:r>
            <a:r>
              <a:rPr lang="en-GB" sz="2800" dirty="0" smtClean="0">
                <a:latin typeface="TH SarabunPSK" pitchFamily="34" charset="-34"/>
                <a:cs typeface="TH SarabunPSK" pitchFamily="34" charset="-34"/>
              </a:rPr>
              <a:t>RA</a:t>
            </a:r>
            <a:r>
              <a:rPr lang="th-TH" sz="2800" dirty="0" smtClean="0">
                <a:latin typeface="TH SarabunPSK" pitchFamily="34" charset="-34"/>
                <a:cs typeface="TH SarabunPSK" pitchFamily="34" charset="-34"/>
              </a:rPr>
              <a:t>)</a:t>
            </a:r>
            <a:r>
              <a:rPr lang="en-GB" sz="2800" dirty="0" smtClean="0">
                <a:latin typeface="TH SarabunPSK" pitchFamily="34" charset="-34"/>
                <a:cs typeface="TH SarabunPSK" pitchFamily="34" charset="-34"/>
              </a:rPr>
              <a:t>: </a:t>
            </a:r>
            <a:r>
              <a:rPr lang="en-GB" sz="2800" i="1" dirty="0" smtClean="0">
                <a:latin typeface="TH SarabunPSK" pitchFamily="34" charset="-34"/>
                <a:cs typeface="TH SarabunPSK" pitchFamily="34" charset="-34"/>
              </a:rPr>
              <a:t>‘</a:t>
            </a:r>
            <a:r>
              <a:rPr lang="th-TH" sz="2800" i="1" dirty="0" smtClean="0">
                <a:latin typeface="TH SarabunPSK" pitchFamily="34" charset="-34"/>
                <a:cs typeface="TH SarabunPSK" pitchFamily="34" charset="-34"/>
              </a:rPr>
              <a:t>ในกระบวนการแปรรูป องค์กรไม่ควรปะปนวัสดุที่ได้รับการตรวจพิสูจน์กับวัสดุที่ไมได้รับการตรวจพิสูจน์  มีเพียงผลิตภัณฑ์ที่มีส่วนประกอบของวัสดุที่ผ่านการตรวจพิสูจน์แล้ว</a:t>
            </a:r>
            <a:r>
              <a:rPr lang="en-GB" sz="2800" i="1" dirty="0" smtClean="0">
                <a:latin typeface="TH SarabunPSK" pitchFamily="34" charset="-34"/>
                <a:cs typeface="TH SarabunPSK" pitchFamily="34" charset="-34"/>
              </a:rPr>
              <a:t> </a:t>
            </a:r>
            <a:r>
              <a:rPr lang="en-GB" sz="2800" i="1" dirty="0">
                <a:latin typeface="TH SarabunPSK" pitchFamily="34" charset="-34"/>
                <a:cs typeface="TH SarabunPSK" pitchFamily="34" charset="-34"/>
              </a:rPr>
              <a:t>100% </a:t>
            </a:r>
            <a:r>
              <a:rPr lang="en-GB" sz="2800" i="1" dirty="0" smtClean="0">
                <a:latin typeface="TH SarabunPSK" pitchFamily="34" charset="-34"/>
                <a:cs typeface="TH SarabunPSK" pitchFamily="34" charset="-34"/>
              </a:rPr>
              <a:t>(</a:t>
            </a:r>
            <a:r>
              <a:rPr lang="th-TH" sz="2800" i="1" dirty="0" smtClean="0">
                <a:latin typeface="TH SarabunPSK" pitchFamily="34" charset="-34"/>
                <a:cs typeface="TH SarabunPSK" pitchFamily="34" charset="-34"/>
              </a:rPr>
              <a:t>หรือวัสดุที่ได้รับการตรวจพิสูจน์ หรือรับรองตามมาตรฐานเทียบเท่า หรือสูงกว่า จาก</a:t>
            </a:r>
            <a:r>
              <a:rPr lang="en-GB" sz="2800" i="1" dirty="0" smtClean="0">
                <a:latin typeface="TH SarabunPSK" pitchFamily="34" charset="-34"/>
                <a:cs typeface="TH SarabunPSK" pitchFamily="34" charset="-34"/>
              </a:rPr>
              <a:t> </a:t>
            </a:r>
            <a:r>
              <a:rPr lang="en-GB" sz="2800" i="1" dirty="0" err="1">
                <a:latin typeface="TH SarabunPSK" pitchFamily="34" charset="-34"/>
                <a:cs typeface="TH SarabunPSK" pitchFamily="34" charset="-34"/>
              </a:rPr>
              <a:t>SmartWood</a:t>
            </a:r>
            <a:r>
              <a:rPr lang="en-GB" sz="2800" i="1" dirty="0">
                <a:latin typeface="TH SarabunPSK" pitchFamily="34" charset="-34"/>
                <a:cs typeface="TH SarabunPSK" pitchFamily="34" charset="-34"/>
              </a:rPr>
              <a:t>) </a:t>
            </a:r>
            <a:r>
              <a:rPr lang="th-TH" sz="2800" i="1" dirty="0" smtClean="0">
                <a:latin typeface="TH SarabunPSK" pitchFamily="34" charset="-34"/>
                <a:cs typeface="TH SarabunPSK" pitchFamily="34" charset="-34"/>
              </a:rPr>
              <a:t>สามารถแสดงการรับรองของ</a:t>
            </a:r>
            <a:r>
              <a:rPr lang="en-GB" sz="2800" i="1" dirty="0" smtClean="0">
                <a:latin typeface="TH SarabunPSK" pitchFamily="34" charset="-34"/>
                <a:cs typeface="TH SarabunPSK" pitchFamily="34" charset="-34"/>
              </a:rPr>
              <a:t> </a:t>
            </a:r>
            <a:r>
              <a:rPr lang="en-GB" sz="2800" i="1" dirty="0" err="1" smtClean="0">
                <a:latin typeface="TH SarabunPSK" pitchFamily="34" charset="-34"/>
                <a:cs typeface="TH SarabunPSK" pitchFamily="34" charset="-34"/>
              </a:rPr>
              <a:t>SmartWood</a:t>
            </a:r>
            <a:r>
              <a:rPr lang="en-GB" sz="2800" i="1" dirty="0" smtClean="0">
                <a:latin typeface="TH SarabunPSK" pitchFamily="34" charset="-34"/>
                <a:cs typeface="TH SarabunPSK" pitchFamily="34" charset="-34"/>
              </a:rPr>
              <a:t>’</a:t>
            </a:r>
            <a:endParaRPr lang="en-GB" sz="2800" i="1" dirty="0">
              <a:latin typeface="TH SarabunPSK" pitchFamily="34" charset="-34"/>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19</a:t>
            </a:fld>
            <a:endParaRPr lang="zh-TW" altLang="en-US"/>
          </a:p>
        </p:txBody>
      </p:sp>
      <p:pic>
        <p:nvPicPr>
          <p:cNvPr id="7"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29449" y="2206862"/>
            <a:ext cx="3157728" cy="4267200"/>
          </a:xfrm>
          <a:prstGeom prst="rect">
            <a:avLst/>
          </a:prstGeom>
          <a:ln>
            <a:noFill/>
          </a:ln>
        </p:spPr>
      </p:pic>
    </p:spTree>
    <p:extLst>
      <p:ext uri="{BB962C8B-B14F-4D97-AF65-F5344CB8AC3E}">
        <p14:creationId xmlns:p14="http://schemas.microsoft.com/office/powerpoint/2010/main" val="3140305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507200"/>
            <a:ext cx="9144000" cy="1655762"/>
          </a:xfrm>
        </p:spPr>
        <p:txBody>
          <a:bodyPr>
            <a:normAutofit/>
          </a:bodyPr>
          <a:lstStyle/>
          <a:p>
            <a:r>
              <a:rPr lang="th-TH" altLang="zh-TW" sz="2800" dirty="0" smtClean="0">
                <a:latin typeface="TH SarabunPSK" pitchFamily="34" charset="-34"/>
                <a:ea typeface="Tahoma" panose="020B0604030504040204" pitchFamily="34" charset="0"/>
                <a:cs typeface="TH SarabunPSK" pitchFamily="34" charset="-34"/>
              </a:rPr>
              <a:t>ไม้ที่ถูกกฎหมาย และ การตรวจสอบทางกฎหมาย</a:t>
            </a:r>
            <a:endParaRPr lang="zh-TW" altLang="en-US" sz="28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F683FC37-21A4-4DC8-A2E1-F50B525F9E8E}" type="slidenum">
              <a:rPr lang="zh-TW" altLang="en-US" smtClean="0"/>
              <a:pPr/>
              <a:t>2</a:t>
            </a:fld>
            <a:endParaRPr lang="zh-TW" altLang="en-US"/>
          </a:p>
        </p:txBody>
      </p:sp>
      <p:cxnSp>
        <p:nvCxnSpPr>
          <p:cNvPr id="6" name="Straight Connector 5"/>
          <p:cNvCxnSpPr/>
          <p:nvPr/>
        </p:nvCxnSpPr>
        <p:spPr>
          <a:xfrm>
            <a:off x="1066800" y="1463700"/>
            <a:ext cx="11125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itle 1"/>
          <p:cNvSpPr>
            <a:spLocks noGrp="1"/>
          </p:cNvSpPr>
          <p:nvPr>
            <p:ph type="ctrTitle"/>
          </p:nvPr>
        </p:nvSpPr>
        <p:spPr>
          <a:xfrm>
            <a:off x="1002728" y="0"/>
            <a:ext cx="10806112" cy="1463675"/>
          </a:xfrm>
        </p:spPr>
        <p:txBody>
          <a:bodyPr>
            <a:noAutofit/>
          </a:bodyPr>
          <a:lstStyle/>
          <a:p>
            <a:r>
              <a:rPr lang="th-TH" sz="3200" dirty="0" smtClean="0">
                <a:solidFill>
                  <a:srgbClr val="006600"/>
                </a:solidFill>
                <a:latin typeface="TH SarabunPSK" pitchFamily="34" charset="-34"/>
                <a:cs typeface="TH SarabunPSK" pitchFamily="34" charset="-34"/>
              </a:rPr>
              <a:t>การฝึกอบรมวิทยากรผู้ฝึกอบรมในส่วนของ</a:t>
            </a:r>
            <a:br>
              <a:rPr lang="th-TH" sz="3200" dirty="0" smtClean="0">
                <a:solidFill>
                  <a:srgbClr val="006600"/>
                </a:solidFill>
                <a:latin typeface="TH SarabunPSK" pitchFamily="34" charset="-34"/>
                <a:cs typeface="TH SarabunPSK" pitchFamily="34" charset="-34"/>
              </a:rPr>
            </a:br>
            <a:r>
              <a:rPr lang="th-TH" sz="3200" dirty="0" smtClean="0">
                <a:solidFill>
                  <a:srgbClr val="006600"/>
                </a:solidFill>
                <a:latin typeface="TH SarabunPSK" pitchFamily="34" charset="-34"/>
                <a:cs typeface="TH SarabunPSK" pitchFamily="34" charset="-34"/>
              </a:rPr>
              <a:t>กฎหมายควบคุมการค้าไม้ของสหภาพยุโรป </a:t>
            </a:r>
            <a:r>
              <a:rPr lang="de-DE" sz="3200" dirty="0" smtClean="0">
                <a:solidFill>
                  <a:srgbClr val="006600"/>
                </a:solidFill>
                <a:latin typeface="TH SarabunPSK" pitchFamily="34" charset="-34"/>
                <a:cs typeface="TH SarabunPSK" pitchFamily="34" charset="-34"/>
              </a:rPr>
              <a:t/>
            </a:r>
            <a:br>
              <a:rPr lang="de-DE" sz="3200" dirty="0" smtClean="0">
                <a:solidFill>
                  <a:srgbClr val="006600"/>
                </a:solidFill>
                <a:latin typeface="TH SarabunPSK" pitchFamily="34" charset="-34"/>
                <a:cs typeface="TH SarabunPSK" pitchFamily="34" charset="-34"/>
              </a:rPr>
            </a:br>
            <a:r>
              <a:rPr lang="th-TH" sz="2800" dirty="0" smtClean="0">
                <a:solidFill>
                  <a:srgbClr val="006600"/>
                </a:solidFill>
                <a:cs typeface="TH SarabunPSK" pitchFamily="34" charset="-34"/>
              </a:rPr>
              <a:t>(</a:t>
            </a:r>
            <a:r>
              <a:rPr lang="en-GB" sz="2800" dirty="0" smtClean="0">
                <a:solidFill>
                  <a:srgbClr val="006600"/>
                </a:solidFill>
                <a:cs typeface="TH SarabunPSK" pitchFamily="34" charset="-34"/>
              </a:rPr>
              <a:t>EU Timber Regulation</a:t>
            </a:r>
            <a:r>
              <a:rPr lang="th-TH" sz="2800" dirty="0" smtClean="0">
                <a:solidFill>
                  <a:srgbClr val="006600"/>
                </a:solidFill>
                <a:cs typeface="TH SarabunPSK" pitchFamily="34" charset="-34"/>
              </a:rPr>
              <a:t>)</a:t>
            </a:r>
            <a:endParaRPr lang="zh-TW" altLang="en-US" sz="2800" b="1" dirty="0">
              <a:solidFill>
                <a:srgbClr val="006600"/>
              </a:solidFill>
              <a:cs typeface="Arial" panose="020B0604020202020204" pitchFamily="34" charset="0"/>
            </a:endParaRPr>
          </a:p>
        </p:txBody>
      </p:sp>
    </p:spTree>
    <p:extLst>
      <p:ext uri="{BB962C8B-B14F-4D97-AF65-F5344CB8AC3E}">
        <p14:creationId xmlns:p14="http://schemas.microsoft.com/office/powerpoint/2010/main" val="36490034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228" y="1371599"/>
            <a:ext cx="11832772" cy="755985"/>
          </a:xfrm>
        </p:spPr>
        <p:txBody>
          <a:bodyPr>
            <a:normAutofit/>
          </a:bodyPr>
          <a:lstStyle/>
          <a:p>
            <a:r>
              <a:rPr lang="th-TH" sz="4000" dirty="0" smtClean="0">
                <a:solidFill>
                  <a:srgbClr val="006600"/>
                </a:solidFill>
                <a:latin typeface="TH SarabunPSK" pitchFamily="34" charset="-34"/>
                <a:cs typeface="TH SarabunPSK" pitchFamily="34" charset="-34"/>
              </a:rPr>
              <a:t>ข้อกำหนดของห่วงโซ่การควบคุม </a:t>
            </a:r>
            <a:r>
              <a:rPr lang="en-GB" sz="4000" dirty="0" smtClean="0">
                <a:solidFill>
                  <a:srgbClr val="006600"/>
                </a:solidFill>
                <a:latin typeface="TH SarabunPSK" pitchFamily="34" charset="-34"/>
                <a:cs typeface="TH SarabunPSK" pitchFamily="34" charset="-34"/>
              </a:rPr>
              <a:t>(</a:t>
            </a:r>
            <a:r>
              <a:rPr lang="en-US" sz="4000" dirty="0" smtClean="0">
                <a:solidFill>
                  <a:srgbClr val="006600"/>
                </a:solidFill>
                <a:latin typeface="TH SarabunPSK" pitchFamily="34" charset="-34"/>
                <a:cs typeface="TH SarabunPSK" pitchFamily="34" charset="-34"/>
              </a:rPr>
              <a:t>3</a:t>
            </a:r>
            <a:r>
              <a:rPr lang="en-GB" sz="4000" dirty="0" smtClean="0">
                <a:solidFill>
                  <a:srgbClr val="006600"/>
                </a:solidFill>
                <a:latin typeface="TH SarabunPSK" pitchFamily="34" charset="-34"/>
                <a:cs typeface="TH SarabunPSK" pitchFamily="34" charset="-34"/>
              </a:rPr>
              <a:t>/3)</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12822" y="2141621"/>
            <a:ext cx="11261558" cy="4450248"/>
          </a:xfrm>
        </p:spPr>
        <p:txBody>
          <a:bodyPr>
            <a:noAutofit/>
          </a:bodyPr>
          <a:lstStyle/>
          <a:p>
            <a:r>
              <a:rPr lang="th-TH" sz="2400" dirty="0" smtClean="0">
                <a:latin typeface="TH SarabunPSK" pitchFamily="34" charset="-34"/>
                <a:ea typeface="Tahoma" panose="020B0604030504040204" pitchFamily="34" charset="0"/>
                <a:cs typeface="TH SarabunPSK" pitchFamily="34" charset="-34"/>
              </a:rPr>
              <a:t>วัตถุดิบที่ตรวจสอบแล้วปนกันได้</a:t>
            </a:r>
            <a:r>
              <a:rPr lang="en-GB" sz="2400" dirty="0" smtClean="0">
                <a:latin typeface="TH SarabunPSK" pitchFamily="34" charset="-34"/>
                <a:cs typeface="TH SarabunPSK" pitchFamily="34" charset="-34"/>
              </a:rPr>
              <a:t>: </a:t>
            </a:r>
            <a:r>
              <a:rPr lang="en-GB" sz="2400" dirty="0">
                <a:latin typeface="TH SarabunPSK" pitchFamily="34" charset="-34"/>
                <a:ea typeface="Tahoma" panose="020B0604030504040204" pitchFamily="34" charset="0"/>
                <a:cs typeface="TH SarabunPSK" pitchFamily="34" charset="-34"/>
              </a:rPr>
              <a:t>Bureau </a:t>
            </a:r>
            <a:r>
              <a:rPr lang="en-GB" sz="2400" dirty="0" err="1">
                <a:latin typeface="TH SarabunPSK" pitchFamily="34" charset="-34"/>
                <a:ea typeface="Tahoma" panose="020B0604030504040204" pitchFamily="34" charset="0"/>
                <a:cs typeface="TH SarabunPSK" pitchFamily="34" charset="-34"/>
              </a:rPr>
              <a:t>Veritas</a:t>
            </a:r>
            <a:r>
              <a:rPr lang="en-GB" sz="2400" dirty="0">
                <a:latin typeface="TH SarabunPSK" pitchFamily="34" charset="-34"/>
                <a:ea typeface="Tahoma" panose="020B0604030504040204" pitchFamily="34" charset="0"/>
                <a:cs typeface="TH SarabunPSK" pitchFamily="34" charset="-34"/>
              </a:rPr>
              <a:t>:</a:t>
            </a:r>
          </a:p>
          <a:p>
            <a:pPr lvl="1">
              <a:buSzPct val="80000"/>
              <a:buFont typeface="Wingdings" panose="05000000000000000000" pitchFamily="2" charset="2"/>
              <a:buChar char="§"/>
            </a:pPr>
            <a:r>
              <a:rPr lang="th-TH" sz="2300" dirty="0" smtClean="0">
                <a:latin typeface="TH SarabunPSK" pitchFamily="34" charset="-34"/>
                <a:ea typeface="Tahoma" panose="020B0604030504040204" pitchFamily="34" charset="0"/>
                <a:cs typeface="TH SarabunPSK" pitchFamily="34" charset="-34"/>
              </a:rPr>
              <a:t>ยอมให้มีไม้ที่ยอมรับได้ปนกับไม้ที่ได้รับการรับรอง</a:t>
            </a:r>
            <a:r>
              <a:rPr lang="en-GB" sz="2300" dirty="0" smtClean="0">
                <a:latin typeface="TH SarabunPSK" pitchFamily="34" charset="-34"/>
                <a:ea typeface="Tahoma" panose="020B0604030504040204" pitchFamily="34" charset="0"/>
                <a:cs typeface="TH SarabunPSK" pitchFamily="34" charset="-34"/>
              </a:rPr>
              <a:t>:</a:t>
            </a:r>
            <a:endParaRPr lang="en-GB" sz="2300" dirty="0">
              <a:latin typeface="TH SarabunPSK" pitchFamily="34" charset="-34"/>
              <a:ea typeface="Tahoma" panose="020B0604030504040204" pitchFamily="34" charset="0"/>
              <a:cs typeface="TH SarabunPSK" pitchFamily="34" charset="-34"/>
            </a:endParaRPr>
          </a:p>
          <a:p>
            <a:pPr marL="1006475" lvl="2" indent="-230188"/>
            <a:r>
              <a:rPr lang="th-TH" sz="2300" dirty="0" smtClean="0">
                <a:latin typeface="TH SarabunPSK" pitchFamily="34" charset="-34"/>
                <a:cs typeface="TH SarabunPSK" pitchFamily="34" charset="-34"/>
              </a:rPr>
              <a:t>โครงการประเมินผลผู้ผลิตและผู้จัดหานั้นถือว่าเป็นที่ยอมรับได้ ในกรณีเช่นนี้ บริษัทที่สมัครขอรับการตรวจรับรอง </a:t>
            </a:r>
            <a:r>
              <a:rPr lang="en-US" sz="2300" dirty="0" smtClean="0">
                <a:latin typeface="TH SarabunPSK" pitchFamily="34" charset="-34"/>
                <a:cs typeface="TH SarabunPSK" pitchFamily="34" charset="-34"/>
              </a:rPr>
              <a:t>OLB </a:t>
            </a:r>
            <a:r>
              <a:rPr lang="th-TH" sz="2300" dirty="0" smtClean="0">
                <a:latin typeface="TH SarabunPSK" pitchFamily="34" charset="-34"/>
                <a:cs typeface="TH SarabunPSK" pitchFamily="34" charset="-34"/>
              </a:rPr>
              <a:t>จะทำการประเมินผลผู้ผลิตและผู้จัดหาของตนเอง โครงการประเมินผลผู้ผลิตและผู้จัดหาไม่ถือเป็นการรับรองการปฏิบัติตามกฎหมายและข้อบังคับแต่อย่างใด</a:t>
            </a:r>
            <a:endParaRPr lang="en-GB" sz="2300" dirty="0" smtClean="0">
              <a:latin typeface="TH SarabunPSK" pitchFamily="34" charset="-34"/>
              <a:cs typeface="TH SarabunPSK" pitchFamily="34" charset="-34"/>
            </a:endParaRPr>
          </a:p>
          <a:p>
            <a:pPr marL="1006475" lvl="2" indent="-230188"/>
            <a:r>
              <a:rPr lang="th-TH" sz="2300" dirty="0" smtClean="0">
                <a:latin typeface="TH SarabunPSK" pitchFamily="34" charset="-34"/>
                <a:cs typeface="TH SarabunPSK" pitchFamily="34" charset="-34"/>
              </a:rPr>
              <a:t>นอกจากนั้น </a:t>
            </a:r>
            <a:r>
              <a:rPr lang="en-GB" sz="2300" dirty="0" smtClean="0">
                <a:latin typeface="TH SarabunPSK" pitchFamily="34" charset="-34"/>
                <a:cs typeface="TH SarabunPSK" pitchFamily="34" charset="-34"/>
              </a:rPr>
              <a:t>OLB </a:t>
            </a:r>
            <a:r>
              <a:rPr lang="th-TH" sz="2300" dirty="0" smtClean="0">
                <a:latin typeface="TH SarabunPSK" pitchFamily="34" charset="-34"/>
                <a:cs typeface="TH SarabunPSK" pitchFamily="34" charset="-34"/>
              </a:rPr>
              <a:t>ให้การยอมรับไม้ที่ถูกต้องตามกฎหมายของเคอฮ์เอ้าท์ (</a:t>
            </a:r>
            <a:r>
              <a:rPr lang="en-GB" sz="2300" dirty="0" err="1" smtClean="0">
                <a:latin typeface="TH SarabunPSK" pitchFamily="34" charset="-34"/>
                <a:cs typeface="TH SarabunPSK" pitchFamily="34" charset="-34"/>
              </a:rPr>
              <a:t>Kerhout</a:t>
            </a:r>
            <a:r>
              <a:rPr lang="en-GB" sz="2300" dirty="0" smtClean="0">
                <a:latin typeface="TH SarabunPSK" pitchFamily="34" charset="-34"/>
                <a:cs typeface="TH SarabunPSK" pitchFamily="34" charset="-34"/>
              </a:rPr>
              <a:t> </a:t>
            </a:r>
            <a:r>
              <a:rPr lang="en-GB" sz="2300" dirty="0">
                <a:latin typeface="TH SarabunPSK" pitchFamily="34" charset="-34"/>
                <a:cs typeface="TH SarabunPSK" pitchFamily="34" charset="-34"/>
              </a:rPr>
              <a:t>Legal </a:t>
            </a:r>
            <a:r>
              <a:rPr lang="en-US" sz="2300" dirty="0" smtClean="0">
                <a:latin typeface="TH SarabunPSK" pitchFamily="34" charset="-34"/>
                <a:cs typeface="TH SarabunPSK" pitchFamily="34" charset="-34"/>
              </a:rPr>
              <a:t>T</a:t>
            </a:r>
            <a:r>
              <a:rPr lang="en-GB" sz="2300" dirty="0" err="1" smtClean="0">
                <a:latin typeface="TH SarabunPSK" pitchFamily="34" charset="-34"/>
                <a:cs typeface="TH SarabunPSK" pitchFamily="34" charset="-34"/>
              </a:rPr>
              <a:t>imber</a:t>
            </a:r>
            <a:r>
              <a:rPr lang="th-TH" sz="2300" dirty="0" smtClean="0">
                <a:latin typeface="TH SarabunPSK" pitchFamily="34" charset="-34"/>
                <a:cs typeface="TH SarabunPSK" pitchFamily="34" charset="-34"/>
              </a:rPr>
              <a:t>)</a:t>
            </a:r>
            <a:r>
              <a:rPr lang="en-GB" sz="2300" dirty="0" smtClean="0">
                <a:latin typeface="TH SarabunPSK" pitchFamily="34" charset="-34"/>
                <a:cs typeface="TH SarabunPSK" pitchFamily="34" charset="-34"/>
              </a:rPr>
              <a:t> </a:t>
            </a:r>
            <a:r>
              <a:rPr lang="th-TH" sz="2300" dirty="0" smtClean="0">
                <a:latin typeface="TH SarabunPSK" pitchFamily="34" charset="-34"/>
                <a:cs typeface="TH SarabunPSK" pitchFamily="34" charset="-34"/>
              </a:rPr>
              <a:t>บัญชีรายการใบรับรองของเคอฮ์เอ้าท์ (</a:t>
            </a:r>
            <a:r>
              <a:rPr lang="en-GB" sz="2300" dirty="0" err="1" smtClean="0">
                <a:latin typeface="TH SarabunPSK" pitchFamily="34" charset="-34"/>
                <a:cs typeface="TH SarabunPSK" pitchFamily="34" charset="-34"/>
              </a:rPr>
              <a:t>Kerhout</a:t>
            </a:r>
            <a:r>
              <a:rPr lang="th-TH" sz="2300" dirty="0" smtClean="0">
                <a:latin typeface="TH SarabunPSK" pitchFamily="34" charset="-34"/>
                <a:cs typeface="TH SarabunPSK" pitchFamily="34" charset="-34"/>
              </a:rPr>
              <a:t>) แสดงให้เห็นว่าการตรวจรับรองแหล่งกำเนิดที่ถูกต้องตามกฎหมายนั้นเป็นที่ยอมรับ ซึ่งไม่ได้ครอบคลุมข้อกำหนดทั้งหมดแต่อย่างใด</a:t>
            </a:r>
            <a:r>
              <a:rPr lang="en-GB" sz="2300" dirty="0" smtClean="0">
                <a:latin typeface="TH SarabunPSK" pitchFamily="34" charset="-34"/>
                <a:cs typeface="TH SarabunPSK" pitchFamily="34" charset="-34"/>
              </a:rPr>
              <a:t>	</a:t>
            </a:r>
          </a:p>
          <a:p>
            <a:r>
              <a:rPr lang="th-TH" sz="2400" dirty="0" smtClean="0">
                <a:latin typeface="TH SarabunPSK" pitchFamily="34" charset="-34"/>
                <a:cs typeface="TH SarabunPSK" pitchFamily="34" charset="-34"/>
              </a:rPr>
              <a:t>ส่วนผสมของวัสดุอื่นๆ</a:t>
            </a:r>
            <a:r>
              <a:rPr lang="en-GB" sz="2400" dirty="0" smtClean="0">
                <a:latin typeface="TH SarabunPSK" pitchFamily="34" charset="-34"/>
                <a:cs typeface="TH SarabunPSK" pitchFamily="34" charset="-34"/>
              </a:rPr>
              <a:t>: </a:t>
            </a:r>
            <a:r>
              <a:rPr lang="th-TH" sz="2400" dirty="0" smtClean="0">
                <a:latin typeface="TH SarabunPSK" pitchFamily="34" charset="-34"/>
                <a:cs typeface="TH SarabunPSK" pitchFamily="34" charset="-34"/>
              </a:rPr>
              <a:t>การบริการด้านป่าไม้</a:t>
            </a:r>
            <a:r>
              <a:rPr lang="th-TH" sz="2400" dirty="0">
                <a:latin typeface="TH SarabunPSK" pitchFamily="34" charset="-34"/>
                <a:ea typeface="Tahoma" panose="020B0604030504040204" pitchFamily="34" charset="0"/>
                <a:cs typeface="TH SarabunPSK" pitchFamily="34" charset="-34"/>
              </a:rPr>
              <a:t>โลก (</a:t>
            </a:r>
            <a:r>
              <a:rPr lang="en-GB" sz="2400" dirty="0">
                <a:latin typeface="TH SarabunPSK" pitchFamily="34" charset="-34"/>
                <a:ea typeface="Tahoma" panose="020B0604030504040204" pitchFamily="34" charset="0"/>
                <a:cs typeface="TH SarabunPSK" pitchFamily="34" charset="-34"/>
              </a:rPr>
              <a:t>Global Forestry Services</a:t>
            </a:r>
            <a:r>
              <a:rPr lang="th-TH" sz="2400" dirty="0">
                <a:latin typeface="TH SarabunPSK" pitchFamily="34" charset="-34"/>
                <a:ea typeface="Tahoma" panose="020B0604030504040204" pitchFamily="34" charset="0"/>
                <a:cs typeface="TH SarabunPSK" pitchFamily="34" charset="-34"/>
              </a:rPr>
              <a:t>)</a:t>
            </a:r>
            <a:endParaRPr lang="en-GB" sz="2400"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sz="2300" dirty="0" smtClean="0">
                <a:latin typeface="TH SarabunPSK" pitchFamily="34" charset="-34"/>
                <a:cs typeface="TH SarabunPSK" pitchFamily="34" charset="-34"/>
              </a:rPr>
              <a:t>ยอมรับการตรวจพิสูจน์ที่มาทางกฎหมาย</a:t>
            </a:r>
            <a:r>
              <a:rPr lang="en-GB" sz="2300" dirty="0" smtClean="0">
                <a:latin typeface="TH SarabunPSK" pitchFamily="34" charset="-34"/>
                <a:cs typeface="TH SarabunPSK" pitchFamily="34" charset="-34"/>
              </a:rPr>
              <a:t> </a:t>
            </a:r>
            <a:r>
              <a:rPr lang="th-TH" sz="2300" dirty="0" smtClean="0">
                <a:latin typeface="TH SarabunPSK" pitchFamily="34" charset="-34"/>
                <a:cs typeface="TH SarabunPSK" pitchFamily="34" charset="-34"/>
              </a:rPr>
              <a:t>(</a:t>
            </a:r>
            <a:r>
              <a:rPr lang="en-GB" sz="2300" dirty="0" smtClean="0">
                <a:latin typeface="TH SarabunPSK" pitchFamily="34" charset="-34"/>
                <a:cs typeface="TH SarabunPSK" pitchFamily="34" charset="-34"/>
              </a:rPr>
              <a:t>VLO</a:t>
            </a:r>
            <a:r>
              <a:rPr lang="th-TH" sz="2300" dirty="0" smtClean="0">
                <a:latin typeface="TH SarabunPSK" pitchFamily="34" charset="-34"/>
                <a:cs typeface="TH SarabunPSK" pitchFamily="34" charset="-34"/>
              </a:rPr>
              <a:t>)</a:t>
            </a:r>
            <a:r>
              <a:rPr lang="en-GB" sz="2300" dirty="0" smtClean="0">
                <a:latin typeface="TH SarabunPSK" pitchFamily="34" charset="-34"/>
                <a:cs typeface="TH SarabunPSK" pitchFamily="34" charset="-34"/>
              </a:rPr>
              <a:t> </a:t>
            </a:r>
            <a:r>
              <a:rPr lang="th-TH" sz="2300" dirty="0" smtClean="0">
                <a:latin typeface="TH SarabunPSK" pitchFamily="34" charset="-34"/>
                <a:cs typeface="TH SarabunPSK" pitchFamily="34" charset="-34"/>
              </a:rPr>
              <a:t>ซึ่งไม่ได้ครอบคลุมข้อกำหนดทั้งหมดแต่อย่างใด</a:t>
            </a:r>
            <a:endParaRPr lang="en-GB" sz="2300" dirty="0">
              <a:latin typeface="TH SarabunPSK" pitchFamily="34" charset="-34"/>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20</a:t>
            </a:fld>
            <a:endParaRPr lang="zh-TW" altLang="en-US"/>
          </a:p>
        </p:txBody>
      </p:sp>
    </p:spTree>
    <p:extLst>
      <p:ext uri="{BB962C8B-B14F-4D97-AF65-F5344CB8AC3E}">
        <p14:creationId xmlns:p14="http://schemas.microsoft.com/office/powerpoint/2010/main" val="7725760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164" y="1292741"/>
            <a:ext cx="11514325" cy="967041"/>
          </a:xfrm>
        </p:spPr>
        <p:txBody>
          <a:bodyPr>
            <a:normAutofit/>
          </a:bodyPr>
          <a:lstStyle/>
          <a:p>
            <a:r>
              <a:rPr lang="th-TH" sz="4000" dirty="0" smtClean="0">
                <a:solidFill>
                  <a:srgbClr val="006600"/>
                </a:solidFill>
                <a:latin typeface="TH SarabunPSK" pitchFamily="34" charset="-34"/>
                <a:cs typeface="TH SarabunPSK" pitchFamily="34" charset="-34"/>
              </a:rPr>
              <a:t>วิธีการของห่วงโซ่การควบคุม (</a:t>
            </a:r>
            <a:r>
              <a:rPr lang="en-US" sz="4000" dirty="0" smtClean="0">
                <a:solidFill>
                  <a:srgbClr val="006600"/>
                </a:solidFill>
                <a:latin typeface="TH SarabunPSK" pitchFamily="34" charset="-34"/>
                <a:cs typeface="TH SarabunPSK" pitchFamily="34" charset="-34"/>
              </a:rPr>
              <a:t>1/3)</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59228" y="2206625"/>
            <a:ext cx="11555268" cy="4357947"/>
          </a:xfrm>
        </p:spPr>
        <p:txBody>
          <a:bodyPr>
            <a:noAutofit/>
          </a:bodyPr>
          <a:lstStyle/>
          <a:p>
            <a:pPr>
              <a:lnSpc>
                <a:spcPct val="100000"/>
              </a:lnSpc>
            </a:pPr>
            <a:r>
              <a:rPr lang="th-TH" dirty="0" smtClean="0">
                <a:latin typeface="TH SarabunPSK" pitchFamily="34" charset="-34"/>
                <a:ea typeface="Tahoma" panose="020B0604030504040204" pitchFamily="34" charset="0"/>
                <a:cs typeface="TH SarabunPSK" pitchFamily="34" charset="-34"/>
              </a:rPr>
              <a:t>เอกสาร </a:t>
            </a:r>
            <a:r>
              <a:rPr lang="en-US" dirty="0" smtClean="0">
                <a:latin typeface="TH SarabunPSK" pitchFamily="34" charset="-34"/>
                <a:ea typeface="Tahoma" panose="020B0604030504040204" pitchFamily="34" charset="0"/>
                <a:cs typeface="TH SarabunPSK" pitchFamily="34" charset="-34"/>
              </a:rPr>
              <a:t>VS DNA</a:t>
            </a:r>
            <a:endParaRPr lang="en-GB" dirty="0">
              <a:latin typeface="TH SarabunPSK" pitchFamily="34" charset="-34"/>
              <a:ea typeface="Tahoma" panose="020B0604030504040204" pitchFamily="34" charset="0"/>
              <a:cs typeface="TH SarabunPSK" pitchFamily="34" charset="-34"/>
            </a:endParaRPr>
          </a:p>
          <a:p>
            <a:pPr marL="0" indent="0">
              <a:lnSpc>
                <a:spcPct val="100000"/>
              </a:lnSpc>
              <a:buNone/>
            </a:pPr>
            <a:r>
              <a:rPr lang="de-DE" dirty="0" smtClean="0">
                <a:latin typeface="TH SarabunPSK" pitchFamily="34" charset="-34"/>
                <a:ea typeface="Tahoma" panose="020B0604030504040204" pitchFamily="34" charset="0"/>
                <a:cs typeface="TH SarabunPSK" pitchFamily="34" charset="-34"/>
              </a:rPr>
              <a:t>1) </a:t>
            </a:r>
            <a:r>
              <a:rPr lang="th-TH" dirty="0" smtClean="0">
                <a:latin typeface="TH SarabunPSK" pitchFamily="34" charset="-34"/>
                <a:ea typeface="Tahoma" panose="020B0604030504040204" pitchFamily="34" charset="0"/>
                <a:cs typeface="TH SarabunPSK" pitchFamily="34" charset="-34"/>
              </a:rPr>
              <a:t>ระบบเอกสาร</a:t>
            </a:r>
            <a:r>
              <a:rPr lang="en-GB" dirty="0" smtClean="0">
                <a:latin typeface="TH SarabunPSK" pitchFamily="34" charset="-34"/>
                <a:ea typeface="Tahoma" panose="020B0604030504040204" pitchFamily="34" charset="0"/>
                <a:cs typeface="TH SarabunPSK" pitchFamily="34" charset="-34"/>
              </a:rPr>
              <a:t>: </a:t>
            </a:r>
            <a:r>
              <a:rPr lang="th-TH" dirty="0" smtClean="0">
                <a:latin typeface="TH SarabunPSK" pitchFamily="34" charset="-34"/>
                <a:ea typeface="Tahoma" panose="020B0604030504040204" pitchFamily="34" charset="0"/>
                <a:cs typeface="TH SarabunPSK" pitchFamily="34" charset="-34"/>
              </a:rPr>
              <a:t>วิธีดั้งเดิม</a:t>
            </a:r>
            <a:endParaRPr lang="en-GB"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sz="2800" dirty="0" smtClean="0">
                <a:latin typeface="TH SarabunPSK" pitchFamily="34" charset="-34"/>
                <a:ea typeface="Tahoma" panose="020B0604030504040204" pitchFamily="34" charset="0"/>
                <a:cs typeface="TH SarabunPSK" pitchFamily="34" charset="-34"/>
              </a:rPr>
              <a:t>ตรวจสอบหลักฐานที่เก็บไว้ดูว่าไม้มาจากแหล่งที่ถูกต้อง</a:t>
            </a:r>
            <a:endParaRPr lang="en-GB" sz="2800"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sz="2800" dirty="0" smtClean="0">
                <a:latin typeface="TH SarabunPSK" pitchFamily="34" charset="-34"/>
                <a:ea typeface="Tahoma" panose="020B0604030504040204" pitchFamily="34" charset="0"/>
                <a:cs typeface="TH SarabunPSK" pitchFamily="34" charset="-34"/>
              </a:rPr>
              <a:t>เปรียบเทียบข้อมูลจำนวนของวัตถุดิบที่ซื้อเข้ามาที่ได้รับการรับรองกับ สินค้าที่ขายออกว่ามีความแตกต่างอย่างมีนัยสำคัญหรือมา</a:t>
            </a:r>
            <a:endParaRPr lang="en-GB" sz="28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21</a:t>
            </a:fld>
            <a:endParaRPr lang="zh-TW" altLang="en-US"/>
          </a:p>
        </p:txBody>
      </p:sp>
    </p:spTree>
    <p:extLst>
      <p:ext uri="{BB962C8B-B14F-4D97-AF65-F5344CB8AC3E}">
        <p14:creationId xmlns:p14="http://schemas.microsoft.com/office/powerpoint/2010/main" val="413826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228" y="1298265"/>
            <a:ext cx="11623505" cy="906926"/>
          </a:xfrm>
        </p:spPr>
        <p:txBody>
          <a:bodyPr>
            <a:normAutofit/>
          </a:bodyPr>
          <a:lstStyle/>
          <a:p>
            <a:r>
              <a:rPr lang="th-TH" sz="4000" dirty="0" smtClean="0">
                <a:solidFill>
                  <a:srgbClr val="006600"/>
                </a:solidFill>
                <a:latin typeface="TH SarabunPSK" pitchFamily="34" charset="-34"/>
                <a:cs typeface="TH SarabunPSK" pitchFamily="34" charset="-34"/>
              </a:rPr>
              <a:t>วิธีการของห่วงโซ่การควบคุม (</a:t>
            </a:r>
            <a:r>
              <a:rPr lang="en-US" sz="4000" dirty="0" smtClean="0">
                <a:solidFill>
                  <a:srgbClr val="006600"/>
                </a:solidFill>
                <a:latin typeface="TH SarabunPSK" pitchFamily="34" charset="-34"/>
                <a:cs typeface="TH SarabunPSK" pitchFamily="34" charset="-34"/>
              </a:rPr>
              <a:t>2/3)</a:t>
            </a:r>
            <a:endParaRPr lang="en-GB" sz="4000" dirty="0">
              <a:solidFill>
                <a:srgbClr val="006600"/>
              </a:solidFill>
            </a:endParaRPr>
          </a:p>
        </p:txBody>
      </p:sp>
      <p:sp>
        <p:nvSpPr>
          <p:cNvPr id="3" name="Content Placeholder 2"/>
          <p:cNvSpPr>
            <a:spLocks noGrp="1"/>
          </p:cNvSpPr>
          <p:nvPr>
            <p:ph idx="1"/>
          </p:nvPr>
        </p:nvSpPr>
        <p:spPr>
          <a:xfrm>
            <a:off x="359229" y="2237874"/>
            <a:ext cx="11596210" cy="4385530"/>
          </a:xfrm>
        </p:spPr>
        <p:txBody>
          <a:bodyPr>
            <a:noAutofit/>
          </a:bodyPr>
          <a:lstStyle/>
          <a:p>
            <a:pPr marL="0" indent="0">
              <a:buNone/>
            </a:pPr>
            <a:r>
              <a:rPr lang="en-GB" dirty="0">
                <a:latin typeface="TH SarabunPSK" pitchFamily="34" charset="-34"/>
                <a:ea typeface="Tahoma" panose="020B0604030504040204" pitchFamily="34" charset="0"/>
                <a:cs typeface="TH SarabunPSK" pitchFamily="34" charset="-34"/>
              </a:rPr>
              <a:t>2) DNA (</a:t>
            </a:r>
            <a:r>
              <a:rPr lang="th-TH" dirty="0">
                <a:latin typeface="TH SarabunPSK" pitchFamily="34" charset="-34"/>
                <a:ea typeface="Tahoma" panose="020B0604030504040204" pitchFamily="34" charset="0"/>
                <a:cs typeface="TH SarabunPSK" pitchFamily="34" charset="-34"/>
              </a:rPr>
              <a:t>นำมาใช้โดย </a:t>
            </a:r>
            <a:r>
              <a:rPr lang="en-GB" dirty="0">
                <a:latin typeface="TH SarabunPSK" pitchFamily="34" charset="-34"/>
                <a:ea typeface="Tahoma" panose="020B0604030504040204" pitchFamily="34" charset="0"/>
                <a:cs typeface="TH SarabunPSK" pitchFamily="34" charset="-34"/>
              </a:rPr>
              <a:t>CertiSource)</a:t>
            </a:r>
          </a:p>
          <a:p>
            <a:pPr lvl="1">
              <a:lnSpc>
                <a:spcPct val="100000"/>
              </a:lnSpc>
              <a:buSzPct val="80000"/>
              <a:buFont typeface="Wingdings" panose="05000000000000000000" pitchFamily="2" charset="2"/>
              <a:buChar char="§"/>
            </a:pPr>
            <a:r>
              <a:rPr lang="th-TH" sz="2800" dirty="0">
                <a:latin typeface="TH SarabunPSK" pitchFamily="34" charset="-34"/>
                <a:ea typeface="Tahoma" panose="020B0604030504040204" pitchFamily="34" charset="0"/>
                <a:cs typeface="TH SarabunPSK" pitchFamily="34" charset="-34"/>
              </a:rPr>
              <a:t>เป็นการเพิ่มเติมจากระบบเอกสาร</a:t>
            </a:r>
            <a:endParaRPr lang="en-GB" sz="2800"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sz="2800" dirty="0">
                <a:latin typeface="TH SarabunPSK" pitchFamily="34" charset="-34"/>
                <a:ea typeface="Tahoma" panose="020B0604030504040204" pitchFamily="34" charset="0"/>
                <a:cs typeface="TH SarabunPSK" pitchFamily="34" charset="-34"/>
              </a:rPr>
              <a:t>เป็นการตรวจสอบทางวิทยาศาสตร์ของข้อมูลเอกสารของห่วงโซ่ของการควบคุม (</a:t>
            </a:r>
            <a:r>
              <a:rPr lang="en-GB" sz="2800" dirty="0" err="1">
                <a:latin typeface="TH SarabunPSK" pitchFamily="34" charset="-34"/>
                <a:ea typeface="Tahoma" panose="020B0604030504040204" pitchFamily="34" charset="0"/>
                <a:cs typeface="TH SarabunPSK" pitchFamily="34" charset="-34"/>
              </a:rPr>
              <a:t>CoC</a:t>
            </a:r>
            <a:r>
              <a:rPr lang="th-TH" sz="2800" dirty="0">
                <a:latin typeface="TH SarabunPSK" pitchFamily="34" charset="-34"/>
                <a:ea typeface="Tahoma" panose="020B0604030504040204" pitchFamily="34" charset="0"/>
                <a:cs typeface="TH SarabunPSK" pitchFamily="34" charset="-34"/>
              </a:rPr>
              <a:t>)</a:t>
            </a:r>
            <a:r>
              <a:rPr lang="en-GB" sz="2800" dirty="0">
                <a:latin typeface="TH SarabunPSK" pitchFamily="34" charset="-34"/>
                <a:ea typeface="Tahoma" panose="020B0604030504040204" pitchFamily="34" charset="0"/>
                <a:cs typeface="TH SarabunPSK" pitchFamily="34" charset="-34"/>
              </a:rPr>
              <a:t> </a:t>
            </a:r>
            <a:r>
              <a:rPr lang="th-TH" sz="2800" dirty="0">
                <a:latin typeface="TH SarabunPSK" pitchFamily="34" charset="-34"/>
                <a:ea typeface="Tahoma" panose="020B0604030504040204" pitchFamily="34" charset="0"/>
                <a:cs typeface="TH SarabunPSK" pitchFamily="34" charset="-34"/>
              </a:rPr>
              <a:t>โดยเปรียบเทียบตัวอย่าง </a:t>
            </a:r>
            <a:r>
              <a:rPr lang="en-US" sz="2800" dirty="0">
                <a:latin typeface="TH SarabunPSK" pitchFamily="34" charset="-34"/>
                <a:ea typeface="Tahoma" panose="020B0604030504040204" pitchFamily="34" charset="0"/>
                <a:cs typeface="TH SarabunPSK" pitchFamily="34" charset="-34"/>
              </a:rPr>
              <a:t>DNA </a:t>
            </a:r>
            <a:r>
              <a:rPr lang="th-TH" sz="2800" dirty="0">
                <a:latin typeface="TH SarabunPSK" pitchFamily="34" charset="-34"/>
                <a:ea typeface="Tahoma" panose="020B0604030504040204" pitchFamily="34" charset="0"/>
                <a:cs typeface="TH SarabunPSK" pitchFamily="34" charset="-34"/>
              </a:rPr>
              <a:t>จากต้นไม้ต้นเดียวกันในแต่ละช่วงของห่วงโซ่อุปทาน</a:t>
            </a:r>
            <a:endParaRPr lang="en-US" sz="2800"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sz="2800" dirty="0">
                <a:latin typeface="TH SarabunPSK" pitchFamily="34" charset="-34"/>
                <a:ea typeface="Tahoma" panose="020B0604030504040204" pitchFamily="34" charset="0"/>
                <a:cs typeface="TH SarabunPSK" pitchFamily="34" charset="-34"/>
              </a:rPr>
              <a:t>ถ้าข้อมูล ตัวอย่าง </a:t>
            </a:r>
            <a:r>
              <a:rPr lang="en-GB" sz="2800" dirty="0">
                <a:latin typeface="TH SarabunPSK" pitchFamily="34" charset="-34"/>
                <a:ea typeface="Tahoma" panose="020B0604030504040204" pitchFamily="34" charset="0"/>
                <a:cs typeface="TH SarabunPSK" pitchFamily="34" charset="-34"/>
              </a:rPr>
              <a:t>DNA </a:t>
            </a:r>
            <a:r>
              <a:rPr lang="th-TH" sz="2800" dirty="0">
                <a:latin typeface="TH SarabunPSK" pitchFamily="34" charset="-34"/>
                <a:ea typeface="Tahoma" panose="020B0604030504040204" pitchFamily="34" charset="0"/>
                <a:cs typeface="TH SarabunPSK" pitchFamily="34" charset="-34"/>
              </a:rPr>
              <a:t>ยอมรับได้ในทางสถิติ ก็ถือว่าห่วงโซ่ของการควบคุม (</a:t>
            </a:r>
            <a:r>
              <a:rPr lang="en-GB" sz="2800" dirty="0" err="1">
                <a:latin typeface="TH SarabunPSK" pitchFamily="34" charset="-34"/>
                <a:ea typeface="Tahoma" panose="020B0604030504040204" pitchFamily="34" charset="0"/>
                <a:cs typeface="TH SarabunPSK" pitchFamily="34" charset="-34"/>
              </a:rPr>
              <a:t>CoC</a:t>
            </a:r>
            <a:r>
              <a:rPr lang="th-TH" sz="2800" dirty="0">
                <a:latin typeface="TH SarabunPSK" pitchFamily="34" charset="-34"/>
                <a:ea typeface="Tahoma" panose="020B0604030504040204" pitchFamily="34" charset="0"/>
                <a:cs typeface="TH SarabunPSK" pitchFamily="34" charset="-34"/>
              </a:rPr>
              <a:t>) ถูกต้อง</a:t>
            </a:r>
            <a:endParaRPr lang="en-GB" sz="28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22</a:t>
            </a:fld>
            <a:endParaRPr lang="zh-TW" altLang="en-US"/>
          </a:p>
        </p:txBody>
      </p:sp>
    </p:spTree>
    <p:extLst>
      <p:ext uri="{BB962C8B-B14F-4D97-AF65-F5344CB8AC3E}">
        <p14:creationId xmlns:p14="http://schemas.microsoft.com/office/powerpoint/2010/main" val="4283458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228" y="1164771"/>
            <a:ext cx="8229600" cy="1143000"/>
          </a:xfrm>
        </p:spPr>
        <p:txBody>
          <a:bodyPr>
            <a:normAutofit/>
          </a:bodyPr>
          <a:lstStyle/>
          <a:p>
            <a:r>
              <a:rPr lang="th-TH" sz="4000" dirty="0" smtClean="0">
                <a:solidFill>
                  <a:srgbClr val="006600"/>
                </a:solidFill>
                <a:latin typeface="TH SarabunPSK" pitchFamily="34" charset="-34"/>
                <a:cs typeface="TH SarabunPSK" pitchFamily="34" charset="-34"/>
              </a:rPr>
              <a:t>วิธีการของห่วงโซ่การควบคุม (</a:t>
            </a:r>
            <a:r>
              <a:rPr lang="en-US" sz="4000" dirty="0" smtClean="0">
                <a:solidFill>
                  <a:srgbClr val="006600"/>
                </a:solidFill>
                <a:latin typeface="TH SarabunPSK" pitchFamily="34" charset="-34"/>
                <a:cs typeface="TH SarabunPSK" pitchFamily="34" charset="-34"/>
              </a:rPr>
              <a:t>3/3)</a:t>
            </a:r>
            <a:endParaRPr lang="en-GB" sz="4000" dirty="0">
              <a:solidFill>
                <a:srgbClr val="006600"/>
              </a:solidFill>
            </a:endParaRPr>
          </a:p>
        </p:txBody>
      </p:sp>
      <p:sp>
        <p:nvSpPr>
          <p:cNvPr id="3" name="Content Placeholder 2"/>
          <p:cNvSpPr>
            <a:spLocks noGrp="1"/>
          </p:cNvSpPr>
          <p:nvPr>
            <p:ph idx="1"/>
          </p:nvPr>
        </p:nvSpPr>
        <p:spPr>
          <a:xfrm>
            <a:off x="359228" y="2206625"/>
            <a:ext cx="11637154" cy="4525963"/>
          </a:xfrm>
        </p:spPr>
        <p:txBody>
          <a:bodyPr>
            <a:normAutofit/>
          </a:bodyPr>
          <a:lstStyle/>
          <a:p>
            <a:pPr>
              <a:lnSpc>
                <a:spcPct val="100000"/>
              </a:lnSpc>
            </a:pPr>
            <a:r>
              <a:rPr lang="th-TH" dirty="0" smtClean="0">
                <a:latin typeface="TH SarabunPSK" pitchFamily="34" charset="-34"/>
                <a:ea typeface="Tahoma" panose="020B0604030504040204" pitchFamily="34" charset="0"/>
                <a:cs typeface="TH SarabunPSK" pitchFamily="34" charset="-34"/>
              </a:rPr>
              <a:t>แผนการส่วนมากจะเจาะจงเฉพาะสินค้า เช่น สินค้าที่นิยามอยู่ในการตรวจสอบ</a:t>
            </a:r>
            <a:endParaRPr lang="en-GB" dirty="0" smtClean="0">
              <a:latin typeface="TH SarabunPSK" pitchFamily="34" charset="-34"/>
              <a:ea typeface="Tahoma" panose="020B0604030504040204" pitchFamily="34" charset="0"/>
              <a:cs typeface="TH SarabunPSK" pitchFamily="34" charset="-34"/>
            </a:endParaRPr>
          </a:p>
          <a:p>
            <a:pPr>
              <a:lnSpc>
                <a:spcPct val="100000"/>
              </a:lnSpc>
            </a:pPr>
            <a:r>
              <a:rPr lang="en-GB" dirty="0">
                <a:latin typeface="TH SarabunPSK" pitchFamily="34" charset="-34"/>
                <a:ea typeface="Tahoma" panose="020B0604030504040204" pitchFamily="34" charset="0"/>
                <a:cs typeface="TH SarabunPSK" pitchFamily="34" charset="-34"/>
              </a:rPr>
              <a:t>CertiSource: </a:t>
            </a:r>
            <a:r>
              <a:rPr lang="th-TH" dirty="0">
                <a:latin typeface="TH SarabunPSK" pitchFamily="34" charset="-34"/>
                <a:ea typeface="Tahoma" panose="020B0604030504040204" pitchFamily="34" charset="0"/>
                <a:cs typeface="TH SarabunPSK" pitchFamily="34" charset="-34"/>
              </a:rPr>
              <a:t>ระบบตามฐานชุด โดยการตรวจเป็นชุดสินค้า</a:t>
            </a:r>
            <a:endParaRPr lang="en-GB" dirty="0">
              <a:latin typeface="TH SarabunPSK" pitchFamily="34" charset="-34"/>
              <a:ea typeface="Tahoma" panose="020B0604030504040204" pitchFamily="34" charset="0"/>
              <a:cs typeface="TH SarabunPSK" pitchFamily="34" charset="-34"/>
            </a:endParaRPr>
          </a:p>
          <a:p>
            <a:pPr lvl="1">
              <a:lnSpc>
                <a:spcPct val="100000"/>
              </a:lnSpc>
            </a:pPr>
            <a:r>
              <a:rPr lang="th-TH" sz="2800" dirty="0">
                <a:latin typeface="TH SarabunPSK" pitchFamily="34" charset="-34"/>
                <a:ea typeface="Tahoma" panose="020B0604030504040204" pitchFamily="34" charset="0"/>
                <a:cs typeface="TH SarabunPSK" pitchFamily="34" charset="-34"/>
              </a:rPr>
              <a:t>ตรวจดูไม้แต่ละชุดที่เข้ามาว่าเป็นไปตามข้อกำหนดหรือไม่</a:t>
            </a:r>
            <a:endParaRPr lang="en-GB" sz="2800" dirty="0">
              <a:latin typeface="TH SarabunPSK" pitchFamily="34" charset="-34"/>
              <a:ea typeface="Tahoma" panose="020B0604030504040204" pitchFamily="34" charset="0"/>
              <a:cs typeface="TH SarabunPSK" pitchFamily="34" charset="-34"/>
            </a:endParaRPr>
          </a:p>
          <a:p>
            <a:pPr>
              <a:lnSpc>
                <a:spcPct val="100000"/>
              </a:lnSpc>
            </a:pPr>
            <a:r>
              <a:rPr lang="th-TH" dirty="0">
                <a:latin typeface="TH SarabunPSK" pitchFamily="34" charset="-34"/>
                <a:ea typeface="Tahoma" panose="020B0604030504040204" pitchFamily="34" charset="0"/>
                <a:cs typeface="TH SarabunPSK" pitchFamily="34" charset="-34"/>
              </a:rPr>
              <a:t>การบริการด้านป่าไม้โลก (</a:t>
            </a:r>
            <a:r>
              <a:rPr lang="en-US" dirty="0">
                <a:latin typeface="TH SarabunPSK" pitchFamily="34" charset="-34"/>
                <a:ea typeface="Tahoma" panose="020B0604030504040204" pitchFamily="34" charset="0"/>
                <a:cs typeface="TH SarabunPSK" pitchFamily="34" charset="-34"/>
              </a:rPr>
              <a:t>GFS)</a:t>
            </a:r>
            <a:r>
              <a:rPr lang="en-GB" dirty="0">
                <a:latin typeface="TH SarabunPSK" pitchFamily="34" charset="-34"/>
                <a:ea typeface="Tahoma" panose="020B0604030504040204" pitchFamily="34" charset="0"/>
                <a:cs typeface="TH SarabunPSK" pitchFamily="34" charset="-34"/>
              </a:rPr>
              <a:t>: </a:t>
            </a:r>
            <a:r>
              <a:rPr lang="th-TH" dirty="0">
                <a:latin typeface="TH SarabunPSK" pitchFamily="34" charset="-34"/>
                <a:ea typeface="Tahoma" panose="020B0604030504040204" pitchFamily="34" charset="0"/>
                <a:cs typeface="TH SarabunPSK" pitchFamily="34" charset="-34"/>
              </a:rPr>
              <a:t>การปฏิบัติงานของบริษัท โดยดูการดำเนินงานของบริษัท</a:t>
            </a:r>
            <a:endParaRPr lang="en-GB" dirty="0">
              <a:latin typeface="TH SarabunPSK" pitchFamily="34" charset="-34"/>
              <a:ea typeface="Tahoma" panose="020B0604030504040204" pitchFamily="34" charset="0"/>
              <a:cs typeface="TH SarabunPSK" pitchFamily="34" charset="-34"/>
            </a:endParaRPr>
          </a:p>
          <a:p>
            <a:pPr lvl="1">
              <a:lnSpc>
                <a:spcPct val="100000"/>
              </a:lnSpc>
            </a:pPr>
            <a:r>
              <a:rPr lang="th-TH" sz="2800" dirty="0">
                <a:latin typeface="TH SarabunPSK" pitchFamily="34" charset="-34"/>
                <a:ea typeface="Tahoma" panose="020B0604030504040204" pitchFamily="34" charset="0"/>
                <a:cs typeface="TH SarabunPSK" pitchFamily="34" charset="-34"/>
              </a:rPr>
              <a:t>ไม่เจาะจงเฉพาะสินค้า</a:t>
            </a:r>
            <a:endParaRPr lang="en-GB" sz="2800" dirty="0">
              <a:latin typeface="TH SarabunPSK" pitchFamily="34" charset="-34"/>
              <a:ea typeface="Tahoma" panose="020B0604030504040204" pitchFamily="34" charset="0"/>
              <a:cs typeface="TH SarabunPSK" pitchFamily="34" charset="-34"/>
            </a:endParaRPr>
          </a:p>
          <a:p>
            <a:pPr lvl="1">
              <a:lnSpc>
                <a:spcPct val="100000"/>
              </a:lnSpc>
            </a:pPr>
            <a:r>
              <a:rPr lang="th-TH" sz="2800" dirty="0" smtClean="0">
                <a:latin typeface="TH SarabunPSK" pitchFamily="34" charset="-34"/>
                <a:ea typeface="Tahoma" panose="020B0604030504040204" pitchFamily="34" charset="0"/>
                <a:cs typeface="TH SarabunPSK" pitchFamily="34" charset="-34"/>
              </a:rPr>
              <a:t>ประเมินการดำเนินงานของบริษัทและสืบย้อนกลับไปยังแหล่งที่มาของไม้</a:t>
            </a:r>
            <a:endParaRPr lang="en-GB" sz="28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23</a:t>
            </a:fld>
            <a:endParaRPr lang="zh-TW" altLang="en-US"/>
          </a:p>
        </p:txBody>
      </p:sp>
    </p:spTree>
    <p:extLst>
      <p:ext uri="{BB962C8B-B14F-4D97-AF65-F5344CB8AC3E}">
        <p14:creationId xmlns:p14="http://schemas.microsoft.com/office/powerpoint/2010/main" val="3115609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337" y="1344990"/>
            <a:ext cx="11487029" cy="874906"/>
          </a:xfrm>
        </p:spPr>
        <p:txBody>
          <a:bodyPr>
            <a:normAutofit/>
          </a:bodyPr>
          <a:lstStyle/>
          <a:p>
            <a:r>
              <a:rPr lang="th-TH" sz="4000" dirty="0" smtClean="0">
                <a:solidFill>
                  <a:srgbClr val="006600"/>
                </a:solidFill>
                <a:latin typeface="TH SarabunPSK" pitchFamily="34" charset="-34"/>
                <a:cs typeface="TH SarabunPSK" pitchFamily="34" charset="-34"/>
              </a:rPr>
              <a:t>ข้อกำหนดการตรวจสอบ</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59228" y="2165684"/>
            <a:ext cx="11046710" cy="4566904"/>
          </a:xfrm>
        </p:spPr>
        <p:txBody>
          <a:bodyPr>
            <a:noAutofit/>
          </a:bodyPr>
          <a:lstStyle/>
          <a:p>
            <a:pPr>
              <a:spcBef>
                <a:spcPts val="300"/>
              </a:spcBef>
            </a:pPr>
            <a:r>
              <a:rPr lang="th-TH" sz="2000" dirty="0">
                <a:latin typeface="TH SarabunPSK" pitchFamily="34" charset="-34"/>
                <a:ea typeface="Tahoma" panose="020B0604030504040204" pitchFamily="34" charset="0"/>
                <a:cs typeface="TH SarabunPSK" pitchFamily="34" charset="-34"/>
              </a:rPr>
              <a:t>สำนักงานตรวจรับรอง </a:t>
            </a:r>
            <a:r>
              <a:rPr lang="en-GB" sz="2000" dirty="0">
                <a:latin typeface="TH SarabunPSK" pitchFamily="34" charset="-34"/>
                <a:ea typeface="Tahoma" panose="020B0604030504040204" pitchFamily="34" charset="0"/>
                <a:cs typeface="TH SarabunPSK" pitchFamily="34" charset="-34"/>
              </a:rPr>
              <a:t>Bureau </a:t>
            </a:r>
            <a:r>
              <a:rPr lang="en-GB" sz="2000" dirty="0" err="1">
                <a:latin typeface="TH SarabunPSK" pitchFamily="34" charset="-34"/>
                <a:ea typeface="Tahoma" panose="020B0604030504040204" pitchFamily="34" charset="0"/>
                <a:cs typeface="TH SarabunPSK" pitchFamily="34" charset="-34"/>
              </a:rPr>
              <a:t>Veritas</a:t>
            </a:r>
            <a:r>
              <a:rPr lang="en-GB" sz="2000" dirty="0">
                <a:latin typeface="TH SarabunPSK" pitchFamily="34" charset="-34"/>
                <a:ea typeface="Tahoma" panose="020B0604030504040204" pitchFamily="34" charset="0"/>
                <a:cs typeface="TH SarabunPSK" pitchFamily="34" charset="-34"/>
              </a:rPr>
              <a:t>,</a:t>
            </a:r>
            <a:r>
              <a:rPr lang="th-TH" sz="2000" dirty="0">
                <a:latin typeface="TH SarabunPSK" pitchFamily="34" charset="-34"/>
                <a:ea typeface="Tahoma" panose="020B0604030504040204" pitchFamily="34" charset="0"/>
                <a:cs typeface="TH SarabunPSK" pitchFamily="34" charset="-34"/>
              </a:rPr>
              <a:t> เนปคอน</a:t>
            </a:r>
            <a:r>
              <a:rPr lang="en-GB" sz="2000" dirty="0">
                <a:latin typeface="TH SarabunPSK" pitchFamily="34" charset="-34"/>
                <a:ea typeface="Tahoma" panose="020B0604030504040204" pitchFamily="34" charset="0"/>
                <a:cs typeface="TH SarabunPSK" pitchFamily="34" charset="-34"/>
              </a:rPr>
              <a:t> </a:t>
            </a:r>
            <a:r>
              <a:rPr lang="th-TH" sz="2000" dirty="0">
                <a:latin typeface="TH SarabunPSK" pitchFamily="34" charset="-34"/>
                <a:ea typeface="Tahoma" panose="020B0604030504040204" pitchFamily="34" charset="0"/>
                <a:cs typeface="TH SarabunPSK" pitchFamily="34" charset="-34"/>
              </a:rPr>
              <a:t>(</a:t>
            </a:r>
            <a:r>
              <a:rPr lang="en-GB" sz="2000" dirty="0" err="1">
                <a:latin typeface="TH SarabunPSK" pitchFamily="34" charset="-34"/>
                <a:ea typeface="Tahoma" panose="020B0604030504040204" pitchFamily="34" charset="0"/>
                <a:cs typeface="TH SarabunPSK" pitchFamily="34" charset="-34"/>
              </a:rPr>
              <a:t>NEPCon</a:t>
            </a:r>
            <a:r>
              <a:rPr lang="th-TH" sz="2000" dirty="0">
                <a:latin typeface="TH SarabunPSK" pitchFamily="34" charset="-34"/>
                <a:ea typeface="Tahoma" panose="020B0604030504040204" pitchFamily="34" charset="0"/>
                <a:cs typeface="TH SarabunPSK" pitchFamily="34" charset="-34"/>
              </a:rPr>
              <a:t>)</a:t>
            </a:r>
            <a:r>
              <a:rPr lang="en-GB" sz="2000" dirty="0">
                <a:latin typeface="TH SarabunPSK" pitchFamily="34" charset="-34"/>
                <a:ea typeface="Tahoma" panose="020B0604030504040204" pitchFamily="34" charset="0"/>
                <a:cs typeface="TH SarabunPSK" pitchFamily="34" charset="-34"/>
              </a:rPr>
              <a:t> </a:t>
            </a:r>
            <a:r>
              <a:rPr lang="th-TH" sz="2000" dirty="0">
                <a:latin typeface="TH SarabunPSK" pitchFamily="34" charset="-34"/>
                <a:ea typeface="Tahoma" panose="020B0604030504040204" pitchFamily="34" charset="0"/>
                <a:cs typeface="TH SarabunPSK" pitchFamily="34" charset="-34"/>
              </a:rPr>
              <a:t>สมาร์ทวู๊ด (</a:t>
            </a:r>
            <a:r>
              <a:rPr lang="en-GB" sz="2000" dirty="0" err="1">
                <a:latin typeface="TH SarabunPSK" pitchFamily="34" charset="-34"/>
                <a:ea typeface="Tahoma" panose="020B0604030504040204" pitchFamily="34" charset="0"/>
                <a:cs typeface="TH SarabunPSK" pitchFamily="34" charset="-34"/>
              </a:rPr>
              <a:t>SmartWood</a:t>
            </a:r>
            <a:r>
              <a:rPr lang="th-TH" sz="2000" dirty="0">
                <a:latin typeface="TH SarabunPSK" pitchFamily="34" charset="-34"/>
                <a:ea typeface="Tahoma" panose="020B0604030504040204" pitchFamily="34" charset="0"/>
                <a:cs typeface="TH SarabunPSK" pitchFamily="34" charset="-34"/>
              </a:rPr>
              <a:t>)</a:t>
            </a:r>
            <a:r>
              <a:rPr lang="en-GB" sz="2000" dirty="0">
                <a:latin typeface="TH SarabunPSK" pitchFamily="34" charset="-34"/>
                <a:ea typeface="Tahoma" panose="020B0604030504040204" pitchFamily="34" charset="0"/>
                <a:cs typeface="TH SarabunPSK" pitchFamily="34" charset="-34"/>
              </a:rPr>
              <a:t> </a:t>
            </a:r>
            <a:r>
              <a:rPr lang="th-TH" sz="2000" dirty="0">
                <a:latin typeface="TH SarabunPSK" pitchFamily="34" charset="-34"/>
                <a:ea typeface="Tahoma" panose="020B0604030504040204" pitchFamily="34" charset="0"/>
                <a:cs typeface="TH SarabunPSK" pitchFamily="34" charset="-34"/>
              </a:rPr>
              <a:t>ระบบการตรวจรับรองทางวิทยาศาสตร์ (</a:t>
            </a:r>
            <a:r>
              <a:rPr lang="en-GB" sz="2000" dirty="0">
                <a:latin typeface="TH SarabunPSK" pitchFamily="34" charset="-34"/>
                <a:ea typeface="Tahoma" panose="020B0604030504040204" pitchFamily="34" charset="0"/>
                <a:cs typeface="TH SarabunPSK" pitchFamily="34" charset="-34"/>
              </a:rPr>
              <a:t>SCS Global Services</a:t>
            </a:r>
            <a:r>
              <a:rPr lang="th-TH" sz="2000" dirty="0">
                <a:latin typeface="TH SarabunPSK" pitchFamily="34" charset="-34"/>
                <a:ea typeface="Tahoma" panose="020B0604030504040204" pitchFamily="34" charset="0"/>
                <a:cs typeface="TH SarabunPSK" pitchFamily="34" charset="-34"/>
              </a:rPr>
              <a:t>) สมาคมดิน (</a:t>
            </a:r>
            <a:r>
              <a:rPr lang="en-GB" sz="2000" dirty="0">
                <a:latin typeface="TH SarabunPSK" pitchFamily="34" charset="-34"/>
                <a:ea typeface="Tahoma" panose="020B0604030504040204" pitchFamily="34" charset="0"/>
                <a:cs typeface="TH SarabunPSK" pitchFamily="34" charset="-34"/>
              </a:rPr>
              <a:t>Soil Association Certification Limited</a:t>
            </a:r>
            <a:r>
              <a:rPr lang="th-TH" sz="2000" dirty="0">
                <a:latin typeface="TH SarabunPSK" pitchFamily="34" charset="-34"/>
                <a:ea typeface="Tahoma" panose="020B0604030504040204" pitchFamily="34" charset="0"/>
                <a:cs typeface="TH SarabunPSK" pitchFamily="34" charset="-34"/>
              </a:rPr>
              <a:t>)</a:t>
            </a:r>
            <a:endParaRPr lang="en-GB" sz="2000" dirty="0">
              <a:latin typeface="TH SarabunPSK" pitchFamily="34" charset="-34"/>
              <a:ea typeface="Tahoma" panose="020B0604030504040204" pitchFamily="34" charset="0"/>
              <a:cs typeface="TH SarabunPSK" pitchFamily="34" charset="-34"/>
            </a:endParaRP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ทำการรับรองโดยหน่วยงานการตรวจสอบเอง</a:t>
            </a:r>
            <a:endParaRPr lang="en-GB" sz="2000" dirty="0">
              <a:latin typeface="TH SarabunPSK" pitchFamily="34" charset="-34"/>
              <a:ea typeface="Tahoma" panose="020B0604030504040204" pitchFamily="34" charset="0"/>
              <a:cs typeface="TH SarabunPSK" pitchFamily="34" charset="-34"/>
            </a:endParaRP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เป็นไปตามแนวทางชี้แนะ </a:t>
            </a:r>
            <a:r>
              <a:rPr lang="en-GB" sz="2000" dirty="0">
                <a:latin typeface="TH SarabunPSK" pitchFamily="34" charset="-34"/>
                <a:ea typeface="Tahoma" panose="020B0604030504040204" pitchFamily="34" charset="0"/>
                <a:cs typeface="TH SarabunPSK" pitchFamily="34" charset="-34"/>
              </a:rPr>
              <a:t>ISO </a:t>
            </a:r>
            <a:r>
              <a:rPr lang="th-TH" sz="2000" dirty="0">
                <a:latin typeface="TH SarabunPSK" pitchFamily="34" charset="-34"/>
                <a:ea typeface="Tahoma" panose="020B0604030504040204" pitchFamily="34" charset="0"/>
                <a:cs typeface="TH SarabunPSK" pitchFamily="34" charset="-34"/>
              </a:rPr>
              <a:t>ฉบับ</a:t>
            </a:r>
            <a:r>
              <a:rPr lang="en-GB" sz="2000" dirty="0">
                <a:latin typeface="TH SarabunPSK" pitchFamily="34" charset="-34"/>
                <a:ea typeface="Tahoma" panose="020B0604030504040204" pitchFamily="34" charset="0"/>
                <a:cs typeface="TH SarabunPSK" pitchFamily="34" charset="-34"/>
              </a:rPr>
              <a:t> 65 </a:t>
            </a:r>
            <a:r>
              <a:rPr lang="th-TH" sz="2000" dirty="0">
                <a:latin typeface="TH SarabunPSK" pitchFamily="34" charset="-34"/>
                <a:ea typeface="Tahoma" panose="020B0604030504040204" pitchFamily="34" charset="0"/>
                <a:cs typeface="TH SarabunPSK" pitchFamily="34" charset="-34"/>
              </a:rPr>
              <a:t>และ</a:t>
            </a:r>
            <a:r>
              <a:rPr lang="en-GB" sz="2000" dirty="0">
                <a:latin typeface="TH SarabunPSK" pitchFamily="34" charset="-34"/>
                <a:ea typeface="Tahoma" panose="020B0604030504040204" pitchFamily="34" charset="0"/>
                <a:cs typeface="TH SarabunPSK" pitchFamily="34" charset="-34"/>
              </a:rPr>
              <a:t> ISO/IEC 17021</a:t>
            </a: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เป็นตัวแทนออกใบสภาควบคุมดูแลป่าไม้  </a:t>
            </a:r>
            <a:r>
              <a:rPr lang="en-US" sz="2000" dirty="0">
                <a:latin typeface="TH SarabunPSK" pitchFamily="34" charset="-34"/>
                <a:ea typeface="Tahoma" panose="020B0604030504040204" pitchFamily="34" charset="0"/>
                <a:cs typeface="TH SarabunPSK" pitchFamily="34" charset="-34"/>
              </a:rPr>
              <a:t>(FSC</a:t>
            </a:r>
            <a:r>
              <a:rPr lang="de-DE" sz="2000" dirty="0">
                <a:latin typeface="TH SarabunPSK" pitchFamily="34" charset="-34"/>
                <a:ea typeface="Tahoma" panose="020B0604030504040204" pitchFamily="34" charset="0"/>
                <a:cs typeface="TH SarabunPSK" pitchFamily="34" charset="-34"/>
              </a:rPr>
              <a:t>®</a:t>
            </a:r>
            <a:r>
              <a:rPr lang="en-US" sz="2000" dirty="0">
                <a:latin typeface="TH SarabunPSK" pitchFamily="34" charset="-34"/>
                <a:ea typeface="Tahoma" panose="020B0604030504040204" pitchFamily="34" charset="0"/>
                <a:cs typeface="TH SarabunPSK" pitchFamily="34" charset="-34"/>
              </a:rPr>
              <a:t>) </a:t>
            </a:r>
            <a:r>
              <a:rPr lang="th-TH" sz="2000" dirty="0">
                <a:latin typeface="TH SarabunPSK" pitchFamily="34" charset="-34"/>
                <a:ea typeface="Tahoma" panose="020B0604030504040204" pitchFamily="34" charset="0"/>
                <a:cs typeface="TH SarabunPSK" pitchFamily="34" charset="-34"/>
              </a:rPr>
              <a:t>และโครงการสำหรับการรับรองการตรวจรับรองป่าไม้ </a:t>
            </a:r>
            <a:r>
              <a:rPr lang="en-US" sz="2000" dirty="0">
                <a:latin typeface="TH SarabunPSK" pitchFamily="34" charset="-34"/>
                <a:ea typeface="Tahoma" panose="020B0604030504040204" pitchFamily="34" charset="0"/>
                <a:cs typeface="TH SarabunPSK" pitchFamily="34" charset="-34"/>
              </a:rPr>
              <a:t> (PEFC)</a:t>
            </a:r>
            <a:endParaRPr lang="en-GB" sz="2000" dirty="0">
              <a:latin typeface="TH SarabunPSK" pitchFamily="34" charset="-34"/>
              <a:ea typeface="Tahoma" panose="020B0604030504040204" pitchFamily="34" charset="0"/>
              <a:cs typeface="TH SarabunPSK" pitchFamily="34" charset="-34"/>
            </a:endParaRPr>
          </a:p>
          <a:p>
            <a:pPr>
              <a:spcBef>
                <a:spcPts val="600"/>
              </a:spcBef>
            </a:pPr>
            <a:r>
              <a:rPr lang="en-GB" sz="2000" dirty="0">
                <a:latin typeface="TH SarabunPSK" pitchFamily="34" charset="-34"/>
                <a:ea typeface="Tahoma" panose="020B0604030504040204" pitchFamily="34" charset="0"/>
                <a:cs typeface="TH SarabunPSK" pitchFamily="34" charset="-34"/>
              </a:rPr>
              <a:t>CertiSource </a:t>
            </a: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ไม่ได้เป็นหน่วยงานรับรอง</a:t>
            </a:r>
            <a:endParaRPr lang="en-GB" sz="2000" dirty="0">
              <a:latin typeface="TH SarabunPSK" pitchFamily="34" charset="-34"/>
              <a:ea typeface="Tahoma" panose="020B0604030504040204" pitchFamily="34" charset="0"/>
              <a:cs typeface="TH SarabunPSK" pitchFamily="34" charset="-34"/>
            </a:endParaRP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ต้องให้หน่วยงานรับรองให้การรับรองตาม </a:t>
            </a:r>
            <a:r>
              <a:rPr lang="en-GB" sz="2000" dirty="0">
                <a:latin typeface="TH SarabunPSK" pitchFamily="34" charset="-34"/>
                <a:ea typeface="Tahoma" panose="020B0604030504040204" pitchFamily="34" charset="0"/>
                <a:cs typeface="TH SarabunPSK" pitchFamily="34" charset="-34"/>
              </a:rPr>
              <a:t>ISO Guide 65</a:t>
            </a:r>
          </a:p>
          <a:p>
            <a:pPr>
              <a:spcBef>
                <a:spcPts val="600"/>
              </a:spcBef>
            </a:pPr>
            <a:r>
              <a:rPr lang="th-TH" sz="2000" dirty="0">
                <a:latin typeface="TH SarabunPSK" pitchFamily="34" charset="-34"/>
                <a:ea typeface="Tahoma" panose="020B0604030504040204" pitchFamily="34" charset="0"/>
                <a:cs typeface="TH SarabunPSK" pitchFamily="34" charset="-34"/>
              </a:rPr>
              <a:t>การบริการด้านป่าไม้โลก (</a:t>
            </a:r>
            <a:r>
              <a:rPr lang="en-GB" sz="2000" dirty="0">
                <a:latin typeface="TH SarabunPSK" pitchFamily="34" charset="-34"/>
                <a:ea typeface="Tahoma" panose="020B0604030504040204" pitchFamily="34" charset="0"/>
                <a:cs typeface="TH SarabunPSK" pitchFamily="34" charset="-34"/>
              </a:rPr>
              <a:t>Global Forestry Services</a:t>
            </a:r>
            <a:r>
              <a:rPr lang="th-TH" sz="2000" dirty="0">
                <a:latin typeface="TH SarabunPSK" pitchFamily="34" charset="-34"/>
                <a:ea typeface="Tahoma" panose="020B0604030504040204" pitchFamily="34" charset="0"/>
                <a:cs typeface="TH SarabunPSK" pitchFamily="34" charset="-34"/>
              </a:rPr>
              <a:t>)</a:t>
            </a:r>
            <a:endParaRPr lang="en-GB" sz="2000" dirty="0">
              <a:latin typeface="TH SarabunPSK" pitchFamily="34" charset="-34"/>
              <a:ea typeface="Tahoma" panose="020B0604030504040204" pitchFamily="34" charset="0"/>
              <a:cs typeface="TH SarabunPSK" pitchFamily="34" charset="-34"/>
            </a:endParaRP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ไม่ได้เป็นหน่วยงานรับรอง</a:t>
            </a:r>
            <a:endParaRPr lang="en-GB" sz="2000" dirty="0">
              <a:latin typeface="TH SarabunPSK" pitchFamily="34" charset="-34"/>
              <a:ea typeface="Tahoma" panose="020B0604030504040204" pitchFamily="34" charset="0"/>
              <a:cs typeface="TH SarabunPSK" pitchFamily="34" charset="-34"/>
            </a:endParaRPr>
          </a:p>
          <a:p>
            <a:pPr lvl="1">
              <a:spcBef>
                <a:spcPts val="300"/>
              </a:spcBef>
              <a:buSzPct val="80000"/>
              <a:buFont typeface="Wingdings" panose="05000000000000000000" pitchFamily="2" charset="2"/>
              <a:buChar char="§"/>
            </a:pPr>
            <a:r>
              <a:rPr lang="th-TH" sz="2000" dirty="0">
                <a:latin typeface="TH SarabunPSK" pitchFamily="34" charset="-34"/>
                <a:ea typeface="Tahoma" panose="020B0604030504040204" pitchFamily="34" charset="0"/>
                <a:cs typeface="TH SarabunPSK" pitchFamily="34" charset="-34"/>
              </a:rPr>
              <a:t>ไม่ต้องรับรอง </a:t>
            </a:r>
            <a:r>
              <a:rPr lang="en-US" sz="2000" dirty="0">
                <a:latin typeface="TH SarabunPSK" pitchFamily="34" charset="-34"/>
                <a:ea typeface="Tahoma" panose="020B0604030504040204" pitchFamily="34" charset="0"/>
                <a:cs typeface="TH SarabunPSK" pitchFamily="34" charset="-34"/>
              </a:rPr>
              <a:t>ISO</a:t>
            </a:r>
            <a:endParaRPr lang="en-GB" sz="2000" dirty="0">
              <a:latin typeface="TH SarabunPSK" pitchFamily="34" charset="-34"/>
              <a:ea typeface="Tahoma" panose="020B0604030504040204" pitchFamily="34" charset="0"/>
              <a:cs typeface="TH SarabunPSK" pitchFamily="34" charset="-34"/>
            </a:endParaRPr>
          </a:p>
          <a:p>
            <a:pPr lvl="1">
              <a:spcBef>
                <a:spcPts val="300"/>
              </a:spcBef>
            </a:pPr>
            <a:endParaRPr lang="en-GB" sz="2200" dirty="0">
              <a:latin typeface="TH SarabunPSK" pitchFamily="34" charset="-34"/>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24</a:t>
            </a:fld>
            <a:endParaRPr lang="zh-TW" altLang="en-US"/>
          </a:p>
        </p:txBody>
      </p:sp>
    </p:spTree>
    <p:extLst>
      <p:ext uri="{BB962C8B-B14F-4D97-AF65-F5344CB8AC3E}">
        <p14:creationId xmlns:p14="http://schemas.microsoft.com/office/powerpoint/2010/main" val="10902881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537" y="1310169"/>
            <a:ext cx="8229601" cy="855950"/>
          </a:xfrm>
        </p:spPr>
        <p:txBody>
          <a:bodyPr>
            <a:normAutofit/>
          </a:bodyPr>
          <a:lstStyle/>
          <a:p>
            <a:r>
              <a:rPr lang="th-TH" sz="4000" dirty="0" smtClean="0">
                <a:solidFill>
                  <a:srgbClr val="006600"/>
                </a:solidFill>
                <a:latin typeface="TH SarabunPSK" pitchFamily="34" charset="-34"/>
                <a:cs typeface="TH SarabunPSK" pitchFamily="34" charset="-34"/>
              </a:rPr>
              <a:t>สรุป</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38537" y="2206625"/>
            <a:ext cx="11115527" cy="4525963"/>
          </a:xfrm>
        </p:spPr>
        <p:txBody>
          <a:bodyPr>
            <a:normAutofit/>
          </a:bodyPr>
          <a:lstStyle/>
          <a:p>
            <a:pPr>
              <a:spcBef>
                <a:spcPts val="600"/>
              </a:spcBef>
            </a:pPr>
            <a:r>
              <a:rPr lang="th-TH" dirty="0" smtClean="0">
                <a:latin typeface="TH SarabunPSK" pitchFamily="34" charset="-34"/>
                <a:ea typeface="Tahoma" panose="020B0604030504040204" pitchFamily="34" charset="0"/>
                <a:cs typeface="TH SarabunPSK" pitchFamily="34" charset="-34"/>
              </a:rPr>
              <a:t>การตรวจสอบความถูกต้องตามกฎหมายเป็นขบวนการการตรวจสอบความถูกต้องของไม้</a:t>
            </a:r>
            <a:endParaRPr lang="en-GB" dirty="0">
              <a:latin typeface="TH SarabunPSK" pitchFamily="34" charset="-34"/>
              <a:ea typeface="Tahoma" panose="020B0604030504040204" pitchFamily="34" charset="0"/>
              <a:cs typeface="TH SarabunPSK" pitchFamily="34" charset="-34"/>
            </a:endParaRPr>
          </a:p>
          <a:p>
            <a:pPr>
              <a:spcBef>
                <a:spcPts val="600"/>
              </a:spcBef>
            </a:pPr>
            <a:r>
              <a:rPr lang="th-TH" dirty="0" smtClean="0">
                <a:latin typeface="TH SarabunPSK" pitchFamily="34" charset="-34"/>
                <a:ea typeface="Tahoma" panose="020B0604030504040204" pitchFamily="34" charset="0"/>
                <a:cs typeface="TH SarabunPSK" pitchFamily="34" charset="-34"/>
              </a:rPr>
              <a:t>แต่ละแบบการตรวจอาจจะต่างกันหรือเหมือนกัน</a:t>
            </a:r>
            <a:endParaRPr lang="en-GB" dirty="0">
              <a:latin typeface="TH SarabunPSK" pitchFamily="34" charset="-34"/>
              <a:cs typeface="TH SarabunPSK" pitchFamily="34" charset="-34"/>
            </a:endParaRPr>
          </a:p>
          <a:p>
            <a:pPr>
              <a:spcBef>
                <a:spcPts val="600"/>
              </a:spcBef>
            </a:pPr>
            <a:r>
              <a:rPr lang="th-TH" dirty="0" smtClean="0">
                <a:latin typeface="TH SarabunPSK" pitchFamily="34" charset="-34"/>
                <a:ea typeface="Tahoma" panose="020B0604030504040204" pitchFamily="34" charset="0"/>
                <a:cs typeface="TH SarabunPSK" pitchFamily="34" charset="-34"/>
              </a:rPr>
              <a:t>เป็นเครื่องมือให้ผู้ผลิต/ผู้จัดหาแสดงความถูกต้องของตนเอง</a:t>
            </a:r>
          </a:p>
          <a:p>
            <a:pPr>
              <a:spcBef>
                <a:spcPts val="600"/>
              </a:spcBef>
            </a:pPr>
            <a:r>
              <a:rPr lang="th-TH" dirty="0" smtClean="0">
                <a:latin typeface="TH SarabunPSK" pitchFamily="34" charset="-34"/>
                <a:ea typeface="Tahoma" panose="020B0604030504040204" pitchFamily="34" charset="0"/>
                <a:cs typeface="TH SarabunPSK" pitchFamily="34" charset="-34"/>
              </a:rPr>
              <a:t>เป็นจุดเริ่มต้นของมาตรฐานสากล เช่น</a:t>
            </a:r>
            <a:r>
              <a:rPr lang="en-GB" dirty="0" smtClean="0">
                <a:latin typeface="TH SarabunPSK" pitchFamily="34" charset="-34"/>
                <a:ea typeface="Tahoma" panose="020B0604030504040204" pitchFamily="34" charset="0"/>
                <a:cs typeface="TH SarabunPSK" pitchFamily="34" charset="-34"/>
              </a:rPr>
              <a:t> </a:t>
            </a:r>
            <a:r>
              <a:rPr lang="th-TH" dirty="0" smtClean="0">
                <a:latin typeface="TH SarabunPSK" pitchFamily="34" charset="-34"/>
                <a:cs typeface="TH SarabunPSK" pitchFamily="34" charset="-34"/>
              </a:rPr>
              <a:t>กฎหมาย</a:t>
            </a:r>
            <a:r>
              <a:rPr lang="th-TH" dirty="0">
                <a:latin typeface="TH SarabunPSK" pitchFamily="34" charset="-34"/>
                <a:ea typeface="Tahoma" panose="020B0604030504040204" pitchFamily="34" charset="0"/>
                <a:cs typeface="TH SarabunPSK" pitchFamily="34" charset="-34"/>
              </a:rPr>
              <a:t>ควบคุมการค้าไม้ของสหภาพยุโรป (</a:t>
            </a:r>
            <a:r>
              <a:rPr lang="en-GB" dirty="0">
                <a:latin typeface="TH SarabunPSK" pitchFamily="34" charset="-34"/>
                <a:ea typeface="Tahoma" panose="020B0604030504040204" pitchFamily="34" charset="0"/>
                <a:cs typeface="TH SarabunPSK" pitchFamily="34" charset="-34"/>
              </a:rPr>
              <a:t>EU Timber Regulation</a:t>
            </a:r>
            <a:r>
              <a:rPr lang="th-TH" dirty="0">
                <a:latin typeface="TH SarabunPSK" pitchFamily="34" charset="-34"/>
                <a:ea typeface="Tahoma" panose="020B0604030504040204" pitchFamily="34" charset="0"/>
                <a:cs typeface="TH SarabunPSK" pitchFamily="34" charset="-34"/>
              </a:rPr>
              <a:t>) พระราชบัญญัติเลซีย์ สหรัฐอเมริกา (</a:t>
            </a:r>
            <a:r>
              <a:rPr lang="en-GB" dirty="0">
                <a:latin typeface="TH SarabunPSK" pitchFamily="34" charset="-34"/>
                <a:ea typeface="Tahoma" panose="020B0604030504040204" pitchFamily="34" charset="0"/>
                <a:cs typeface="TH SarabunPSK" pitchFamily="34" charset="-34"/>
              </a:rPr>
              <a:t>US </a:t>
            </a:r>
            <a:r>
              <a:rPr lang="en-GB" dirty="0" err="1">
                <a:latin typeface="TH SarabunPSK" pitchFamily="34" charset="-34"/>
                <a:ea typeface="Tahoma" panose="020B0604030504040204" pitchFamily="34" charset="0"/>
                <a:cs typeface="TH SarabunPSK" pitchFamily="34" charset="-34"/>
              </a:rPr>
              <a:t>Lacey</a:t>
            </a:r>
            <a:r>
              <a:rPr lang="en-GB" dirty="0">
                <a:latin typeface="TH SarabunPSK" pitchFamily="34" charset="-34"/>
                <a:ea typeface="Tahoma" panose="020B0604030504040204" pitchFamily="34" charset="0"/>
                <a:cs typeface="TH SarabunPSK" pitchFamily="34" charset="-34"/>
              </a:rPr>
              <a:t> Act)</a:t>
            </a:r>
            <a:endParaRPr lang="en-US" dirty="0">
              <a:latin typeface="TH SarabunPSK" pitchFamily="34" charset="-34"/>
              <a:ea typeface="Tahoma" panose="020B0604030504040204" pitchFamily="34" charset="0"/>
              <a:cs typeface="TH SarabunPSK" pitchFamily="34" charset="-34"/>
            </a:endParaRPr>
          </a:p>
          <a:p>
            <a:endParaRPr lang="en-GB" dirty="0">
              <a:latin typeface="TH SarabunPSK" pitchFamily="34" charset="-34"/>
              <a:cs typeface="TH SarabunPSK" pitchFamily="34" charset="-34"/>
            </a:endParaRPr>
          </a:p>
        </p:txBody>
      </p:sp>
      <p:sp>
        <p:nvSpPr>
          <p:cNvPr id="4" name="TextBox 3"/>
          <p:cNvSpPr txBox="1"/>
          <p:nvPr/>
        </p:nvSpPr>
        <p:spPr>
          <a:xfrm>
            <a:off x="394292" y="5571784"/>
            <a:ext cx="10656564" cy="954107"/>
          </a:xfrm>
          <a:prstGeom prst="rect">
            <a:avLst/>
          </a:prstGeom>
          <a:solidFill>
            <a:srgbClr val="006600"/>
          </a:solidFill>
        </p:spPr>
        <p:txBody>
          <a:bodyPr wrap="square" rtlCol="0">
            <a:spAutoFit/>
          </a:bodyPr>
          <a:lstStyle/>
          <a:p>
            <a:r>
              <a:rPr lang="th-TH" sz="2800" dirty="0" smtClean="0">
                <a:solidFill>
                  <a:schemeClr val="bg1"/>
                </a:solidFill>
                <a:latin typeface="TH SarabunPSK" pitchFamily="34" charset="-34"/>
                <a:cs typeface="TH SarabunPSK" pitchFamily="34" charset="-34"/>
              </a:rPr>
              <a:t>หมายเหตุ</a:t>
            </a:r>
            <a:r>
              <a:rPr lang="en-GB" sz="2800" dirty="0" smtClean="0">
                <a:solidFill>
                  <a:schemeClr val="bg1"/>
                </a:solidFill>
                <a:latin typeface="TH SarabunPSK" pitchFamily="34" charset="-34"/>
                <a:cs typeface="TH SarabunPSK" pitchFamily="34" charset="-34"/>
              </a:rPr>
              <a:t>: </a:t>
            </a:r>
            <a:r>
              <a:rPr lang="th-TH" sz="2800" dirty="0" smtClean="0">
                <a:solidFill>
                  <a:schemeClr val="bg1"/>
                </a:solidFill>
                <a:latin typeface="TH SarabunPSK" pitchFamily="34" charset="-34"/>
                <a:cs typeface="TH SarabunPSK" pitchFamily="34" charset="-34"/>
              </a:rPr>
              <a:t>จะมีการหารือและอภิปรายเกี่ยวกับบทบาทในการตรวจพิสูจน์ความถูกต้องตามกฎหมายภายใต้กฎหมายควบคุมการค้าไม้ของสหภาพยุโรป (</a:t>
            </a:r>
            <a:r>
              <a:rPr lang="en-GB" sz="2800" dirty="0" smtClean="0">
                <a:solidFill>
                  <a:schemeClr val="bg1"/>
                </a:solidFill>
                <a:latin typeface="TH SarabunPSK" pitchFamily="34" charset="-34"/>
                <a:cs typeface="TH SarabunPSK" pitchFamily="34" charset="-34"/>
              </a:rPr>
              <a:t>EU TR</a:t>
            </a:r>
            <a:r>
              <a:rPr lang="th-TH" sz="2800" dirty="0" smtClean="0">
                <a:solidFill>
                  <a:schemeClr val="bg1"/>
                </a:solidFill>
                <a:latin typeface="TH SarabunPSK" pitchFamily="34" charset="-34"/>
                <a:cs typeface="TH SarabunPSK" pitchFamily="34" charset="-34"/>
              </a:rPr>
              <a:t>) ในการนำเสนอแยกออกไป</a:t>
            </a:r>
            <a:endParaRPr lang="en-GB" sz="2800" dirty="0">
              <a:solidFill>
                <a:schemeClr val="bg1"/>
              </a:solidFill>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550D09E1-CAB4-408E-A298-59F1CA6C6FDF}" type="slidenum">
              <a:rPr lang="zh-TW" altLang="en-US" smtClean="0"/>
              <a:pPr/>
              <a:t>25</a:t>
            </a:fld>
            <a:endParaRPr lang="zh-TW" altLang="en-US"/>
          </a:p>
        </p:txBody>
      </p:sp>
    </p:spTree>
    <p:extLst>
      <p:ext uri="{BB962C8B-B14F-4D97-AF65-F5344CB8AC3E}">
        <p14:creationId xmlns:p14="http://schemas.microsoft.com/office/powerpoint/2010/main" val="29630381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1" y="180221"/>
            <a:ext cx="12191999" cy="16088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de-DE">
              <a:solidFill>
                <a:prstClr val="black"/>
              </a:solidFill>
            </a:endParaRPr>
          </a:p>
        </p:txBody>
      </p:sp>
      <p:sp>
        <p:nvSpPr>
          <p:cNvPr id="3" name="Untertitel 2"/>
          <p:cNvSpPr>
            <a:spLocks noGrp="1"/>
          </p:cNvSpPr>
          <p:nvPr>
            <p:ph type="subTitle" idx="1"/>
          </p:nvPr>
        </p:nvSpPr>
        <p:spPr>
          <a:xfrm>
            <a:off x="464395" y="1919676"/>
            <a:ext cx="11360429" cy="3109525"/>
          </a:xfrm>
        </p:spPr>
        <p:txBody>
          <a:bodyPr>
            <a:noAutofit/>
          </a:bodyPr>
          <a:lstStyle/>
          <a:p>
            <a:r>
              <a:rPr lang="th-TH" dirty="0" smtClean="0">
                <a:latin typeface="TH SarabunPSK" pitchFamily="34" charset="-34"/>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dirty="0" smtClean="0">
                <a:latin typeface="TH SarabunPSK" pitchFamily="34" charset="-34"/>
                <a:cs typeface="TH SarabunPSK" pitchFamily="34" charset="-34"/>
              </a:rPr>
              <a:t>BMZ </a:t>
            </a:r>
            <a:r>
              <a:rPr lang="th-TH" dirty="0" smtClean="0">
                <a:latin typeface="TH SarabunPSK" pitchFamily="34" charset="-34"/>
                <a:cs typeface="TH SarabunPSK" pitchFamily="34" charset="-34"/>
              </a:rPr>
              <a:t>แต่อย่างใด  ทั้งนี้อนุญาตให้ผู้จัดการประชุมสามารถดัดแปลงสื่อวัสดุต้นฉบับได้ตามความเหมาะสม</a:t>
            </a:r>
          </a:p>
          <a:p>
            <a:r>
              <a:rPr lang="th-TH" dirty="0" smtClean="0">
                <a:latin typeface="TH SarabunPSK" pitchFamily="34" charset="-34"/>
                <a:cs typeface="TH SarabunPSK" pitchFamily="34" charset="-34"/>
              </a:rPr>
              <a:t>สามารถดาวน์โหลดสื่อวัสดุได้ที่ </a:t>
            </a:r>
            <a:r>
              <a:rPr lang="en-US" dirty="0">
                <a:solidFill>
                  <a:srgbClr val="C00000"/>
                </a:solidFill>
                <a:latin typeface="TH SarabunPSK" pitchFamily="34" charset="-34"/>
                <a:cs typeface="TH SarabunPSK" pitchFamily="34" charset="-34"/>
              </a:rPr>
              <a:t>http://capacity4dev.ec.europa.eu/public-flegt/blog/new-training-material-eu-timber-regulation-and-flegt</a:t>
            </a:r>
            <a:r>
              <a:rPr lang="en-US" dirty="0" smtClean="0">
                <a:latin typeface="TH SarabunPSK" pitchFamily="34" charset="-34"/>
                <a:cs typeface="TH SarabunPSK" pitchFamily="34" charset="-34"/>
              </a:rPr>
              <a:t>.</a:t>
            </a:r>
            <a:endParaRPr lang="de-DE" dirty="0">
              <a:latin typeface="TH SarabunPSK" pitchFamily="34" charset="-34"/>
              <a:cs typeface="TH SarabunPSK" pitchFamily="34" charset="-34"/>
            </a:endParaRPr>
          </a:p>
        </p:txBody>
      </p:sp>
      <p:sp>
        <p:nvSpPr>
          <p:cNvPr id="4" name="Textfeld 3"/>
          <p:cNvSpPr txBox="1"/>
          <p:nvPr/>
        </p:nvSpPr>
        <p:spPr>
          <a:xfrm>
            <a:off x="503584" y="434609"/>
            <a:ext cx="9058427" cy="1138773"/>
          </a:xfrm>
          <a:prstGeom prst="rect">
            <a:avLst/>
          </a:prstGeom>
          <a:solidFill>
            <a:schemeClr val="bg1"/>
          </a:solidFill>
        </p:spPr>
        <p:txBody>
          <a:bodyPr wrap="square" rtlCol="0">
            <a:spAutoFit/>
          </a:bodyPr>
          <a:lstStyle/>
          <a:p>
            <a:r>
              <a:rPr lang="th-TH" sz="2400" dirty="0" smtClean="0">
                <a:latin typeface="TH SarabunPSK" pitchFamily="34" charset="-34"/>
                <a:cs typeface="TH SarabunPSK" pitchFamily="34" charset="-34"/>
              </a:rPr>
              <a:t>สื่อวัสดุสำหรับการฝึกอบรมนี้ได้รับการการสนับสนุนทางการเงินจากกระทรวงสหพันธ์เยอรมันด้านความร่วมมือทางเศรษฐกิจและการพัฒนา </a:t>
            </a:r>
            <a:r>
              <a:rPr lang="th-TH" sz="2000" dirty="0" smtClean="0">
                <a:latin typeface="TH SarabunPSK" pitchFamily="34" charset="-34"/>
                <a:cs typeface="TH SarabunPSK" pitchFamily="34" charset="-34"/>
              </a:rPr>
              <a:t>(</a:t>
            </a:r>
            <a:r>
              <a:rPr lang="en-US" sz="2000" dirty="0" smtClean="0">
                <a:latin typeface="TH SarabunPSK" pitchFamily="34" charset="-34"/>
                <a:cs typeface="TH SarabunPSK" pitchFamily="34" charset="-34"/>
              </a:rPr>
              <a:t>German Federal Ministry for Economic Cooperation and Development : BMZ)</a:t>
            </a:r>
            <a:endParaRPr lang="en-US" sz="2400" dirty="0" smtClean="0">
              <a:latin typeface="TH SarabunPSK" pitchFamily="34" charset="-34"/>
              <a:cs typeface="TH SarabunPSK" pitchFamily="34" charset="-34"/>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74089" y="339245"/>
            <a:ext cx="2385389" cy="1329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72225"/>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325" y="1186543"/>
            <a:ext cx="8229600" cy="1143000"/>
          </a:xfrm>
        </p:spPr>
        <p:txBody>
          <a:bodyPr>
            <a:normAutofit/>
          </a:bodyPr>
          <a:lstStyle/>
          <a:p>
            <a:r>
              <a:rPr lang="th-TH" sz="4000" dirty="0" smtClean="0">
                <a:solidFill>
                  <a:srgbClr val="006600"/>
                </a:solidFill>
                <a:latin typeface="TH SarabunPSK" pitchFamily="34" charset="-34"/>
                <a:ea typeface="Tahoma" panose="020B0604030504040204" pitchFamily="34" charset="0"/>
                <a:cs typeface="TH SarabunPSK" pitchFamily="34" charset="-34"/>
              </a:rPr>
              <a:t>อะไรคือไม้ที่ถูกกฎหมาย</a:t>
            </a:r>
            <a:endParaRPr lang="en-GB" sz="4000" dirty="0">
              <a:solidFill>
                <a:srgbClr val="006600"/>
              </a:solidFill>
              <a:latin typeface="TH SarabunPSK" pitchFamily="34" charset="-34"/>
              <a:ea typeface="Tahoma" panose="020B0604030504040204" pitchFamily="34" charset="0"/>
              <a:cs typeface="TH SarabunPSK" pitchFamily="34" charset="-34"/>
            </a:endParaRPr>
          </a:p>
        </p:txBody>
      </p:sp>
      <p:sp>
        <p:nvSpPr>
          <p:cNvPr id="3" name="Content Placeholder 2"/>
          <p:cNvSpPr>
            <a:spLocks noGrp="1"/>
          </p:cNvSpPr>
          <p:nvPr>
            <p:ph idx="1"/>
          </p:nvPr>
        </p:nvSpPr>
        <p:spPr>
          <a:xfrm>
            <a:off x="371325" y="2206625"/>
            <a:ext cx="11178417" cy="4525963"/>
          </a:xfrm>
        </p:spPr>
        <p:txBody>
          <a:bodyPr>
            <a:normAutofit/>
          </a:bodyPr>
          <a:lstStyle/>
          <a:p>
            <a:pPr lvl="0">
              <a:lnSpc>
                <a:spcPct val="100000"/>
              </a:lnSpc>
            </a:pPr>
            <a:r>
              <a:rPr lang="th-TH" sz="3200" dirty="0">
                <a:latin typeface="TH SarabunPSK" pitchFamily="34" charset="-34"/>
                <a:ea typeface="Tahoma" panose="020B0604030504040204" pitchFamily="34" charset="0"/>
                <a:cs typeface="TH SarabunPSK" pitchFamily="34" charset="-34"/>
              </a:rPr>
              <a:t>กฎระเบียบเรื่องไม้ของสหภาพยุโรปให้ไว้ว่า หมายถึงไม้จากป่าที่ได้รับการจัดการและตัดอย่างถูกต้องตามกฎหมายของประเทศหรือท้องถิ่นตามถิ่นกำเนิดของไม้</a:t>
            </a:r>
            <a:endParaRPr lang="en-GB" sz="3200" dirty="0">
              <a:latin typeface="TH SarabunPSK" pitchFamily="34" charset="-34"/>
              <a:ea typeface="Tahoma" panose="020B0604030504040204" pitchFamily="34" charset="0"/>
              <a:cs typeface="TH SarabunPSK" pitchFamily="34" charset="-34"/>
            </a:endParaRPr>
          </a:p>
          <a:p>
            <a:pPr marL="0" indent="0">
              <a:buNone/>
            </a:pPr>
            <a:endParaRPr lang="en-GB" dirty="0"/>
          </a:p>
        </p:txBody>
      </p:sp>
      <p:sp>
        <p:nvSpPr>
          <p:cNvPr id="7" name="Slide Number Placeholder 6"/>
          <p:cNvSpPr>
            <a:spLocks noGrp="1"/>
          </p:cNvSpPr>
          <p:nvPr>
            <p:ph type="sldNum" sz="quarter" idx="12"/>
          </p:nvPr>
        </p:nvSpPr>
        <p:spPr/>
        <p:txBody>
          <a:bodyPr/>
          <a:lstStyle/>
          <a:p>
            <a:fld id="{550D09E1-CAB4-408E-A298-59F1CA6C6FDF}" type="slidenum">
              <a:rPr lang="zh-TW" altLang="en-US" smtClean="0"/>
              <a:pPr/>
              <a:t>3</a:t>
            </a:fld>
            <a:endParaRPr lang="zh-TW" altLang="en-US"/>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143375"/>
            <a:ext cx="9753600" cy="2714625"/>
          </a:xfrm>
          <a:prstGeom prst="rect">
            <a:avLst/>
          </a:prstGeom>
        </p:spPr>
      </p:pic>
    </p:spTree>
    <p:extLst>
      <p:ext uri="{BB962C8B-B14F-4D97-AF65-F5344CB8AC3E}">
        <p14:creationId xmlns:p14="http://schemas.microsoft.com/office/powerpoint/2010/main" val="1273337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819" y="1155032"/>
            <a:ext cx="8229600" cy="1162499"/>
          </a:xfrm>
        </p:spPr>
        <p:txBody>
          <a:bodyPr>
            <a:normAutofit fontScale="90000"/>
          </a:bodyPr>
          <a:lstStyle/>
          <a:p>
            <a:r>
              <a:rPr lang="th-TH" sz="4000" dirty="0" smtClean="0">
                <a:solidFill>
                  <a:srgbClr val="006600"/>
                </a:solidFill>
                <a:latin typeface="TH SarabunPSK" pitchFamily="34" charset="-34"/>
                <a:cs typeface="TH SarabunPSK" pitchFamily="34" charset="-34"/>
              </a:rPr>
              <a:t>การดูแลความถูกต้องทางกฎหมายของไม้</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482115" y="2206625"/>
            <a:ext cx="10915228" cy="4351338"/>
          </a:xfrm>
        </p:spPr>
        <p:txBody>
          <a:bodyPr>
            <a:normAutofit/>
          </a:bodyPr>
          <a:lstStyle/>
          <a:p>
            <a:pPr lvl="0"/>
            <a:r>
              <a:rPr lang="th-TH" b="1" dirty="0">
                <a:latin typeface="TH SarabunPSK" pitchFamily="34" charset="-34"/>
                <a:ea typeface="Tahoma" panose="020B0604030504040204" pitchFamily="34" charset="0"/>
                <a:cs typeface="TH SarabunPSK" pitchFamily="34" charset="-34"/>
              </a:rPr>
              <a:t>สององค์ประกอบ </a:t>
            </a:r>
            <a:endParaRPr lang="en-GB" b="1" dirty="0">
              <a:latin typeface="TH SarabunPSK" pitchFamily="34" charset="-34"/>
              <a:ea typeface="Tahoma" panose="020B0604030504040204" pitchFamily="34" charset="0"/>
              <a:cs typeface="TH SarabunPSK" pitchFamily="34" charset="-34"/>
            </a:endParaRPr>
          </a:p>
          <a:p>
            <a:pPr lvl="1"/>
            <a:r>
              <a:rPr lang="th-TH" sz="2600" dirty="0">
                <a:solidFill>
                  <a:srgbClr val="006600"/>
                </a:solidFill>
                <a:latin typeface="TH SarabunPSK" pitchFamily="34" charset="-34"/>
                <a:ea typeface="Tahoma" panose="020B0604030504040204" pitchFamily="34" charset="0"/>
                <a:cs typeface="TH SarabunPSK" pitchFamily="34" charset="-34"/>
              </a:rPr>
              <a:t>การจัดการป่าไม้ </a:t>
            </a:r>
            <a:r>
              <a:rPr lang="th-TH" sz="2600" dirty="0">
                <a:latin typeface="TH SarabunPSK" pitchFamily="34" charset="-34"/>
                <a:ea typeface="Tahoma" panose="020B0604030504040204" pitchFamily="34" charset="0"/>
                <a:cs typeface="TH SarabunPSK" pitchFamily="34" charset="-34"/>
              </a:rPr>
              <a:t>- เป็นไม้ที่ถูกตัดถูกจากป่าที่มีการจัดการถูกต้องตามกฎหมายหรือไม่ </a:t>
            </a:r>
            <a:endParaRPr lang="en-GB" sz="2600" dirty="0">
              <a:latin typeface="TH SarabunPSK" pitchFamily="34" charset="-34"/>
              <a:ea typeface="Tahoma" panose="020B0604030504040204" pitchFamily="34" charset="0"/>
              <a:cs typeface="TH SarabunPSK" pitchFamily="34" charset="-34"/>
            </a:endParaRPr>
          </a:p>
          <a:p>
            <a:pPr lvl="1"/>
            <a:r>
              <a:rPr lang="th-TH" sz="2600" dirty="0">
                <a:solidFill>
                  <a:srgbClr val="006600"/>
                </a:solidFill>
                <a:latin typeface="TH SarabunPSK" pitchFamily="34" charset="-34"/>
                <a:ea typeface="Tahoma" panose="020B0604030504040204" pitchFamily="34" charset="0"/>
                <a:cs typeface="TH SarabunPSK" pitchFamily="34" charset="-34"/>
              </a:rPr>
              <a:t>การควบคุมห่วงโซ่อุปทาน </a:t>
            </a:r>
            <a:r>
              <a:rPr lang="th-TH" sz="2600" dirty="0">
                <a:latin typeface="TH SarabunPSK" pitchFamily="34" charset="-34"/>
                <a:ea typeface="Tahoma" panose="020B0604030504040204" pitchFamily="34" charset="0"/>
                <a:cs typeface="TH SarabunPSK" pitchFamily="34" charset="-34"/>
              </a:rPr>
              <a:t>- การควบคุมต้องสามารถสร้างความเชื่อมั่นว่าไม้มาจากแหล่งที่ถูกต้องตามกฎหมายจริง และไม่มีการผสม</a:t>
            </a:r>
            <a:endParaRPr lang="en-GB" sz="2600" dirty="0">
              <a:latin typeface="TH SarabunPSK" pitchFamily="34" charset="-34"/>
              <a:ea typeface="Tahoma" panose="020B0604030504040204" pitchFamily="34" charset="0"/>
              <a:cs typeface="TH SarabunPSK" pitchFamily="34" charset="-34"/>
            </a:endParaRPr>
          </a:p>
        </p:txBody>
      </p:sp>
      <p:sp>
        <p:nvSpPr>
          <p:cNvPr id="6" name="Oval 5"/>
          <p:cNvSpPr/>
          <p:nvPr/>
        </p:nvSpPr>
        <p:spPr>
          <a:xfrm>
            <a:off x="283029" y="2453257"/>
            <a:ext cx="1097355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4</a:t>
            </a:fld>
            <a:endParaRPr lang="zh-TW" alt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5560" y="4708311"/>
            <a:ext cx="8869680" cy="1100328"/>
          </a:xfrm>
          <a:prstGeom prst="rect">
            <a:avLst/>
          </a:prstGeom>
        </p:spPr>
      </p:pic>
      <p:sp>
        <p:nvSpPr>
          <p:cNvPr id="8" name="TextBox 7"/>
          <p:cNvSpPr txBox="1"/>
          <p:nvPr/>
        </p:nvSpPr>
        <p:spPr>
          <a:xfrm>
            <a:off x="3542576" y="6055162"/>
            <a:ext cx="6535638" cy="584775"/>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สามารถแน่ใจได้หรือไม่ว่าการควบคุมมาจากป่าไม้ที่มีการจัดการที่ถูกต้องและไม้ไม่มีการปนในขั้นตอน</a:t>
            </a:r>
            <a:endParaRPr lang="en-GB" sz="1600" dirty="0">
              <a:latin typeface="TH SarabunPSK" pitchFamily="34" charset="-34"/>
              <a:ea typeface="Tahoma" panose="020B0604030504040204" pitchFamily="34" charset="0"/>
              <a:cs typeface="TH SarabunPSK" pitchFamily="34" charset="-34"/>
            </a:endParaRPr>
          </a:p>
        </p:txBody>
      </p:sp>
      <p:sp>
        <p:nvSpPr>
          <p:cNvPr id="9" name="TextBox 8"/>
          <p:cNvSpPr txBox="1"/>
          <p:nvPr/>
        </p:nvSpPr>
        <p:spPr>
          <a:xfrm>
            <a:off x="1721676" y="6034956"/>
            <a:ext cx="1872208" cy="830997"/>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ป่าไม้มีการจัดการอย่างถูกกฎหมายหรือไม่</a:t>
            </a:r>
            <a:endParaRPr lang="en-GB" sz="1600" dirty="0">
              <a:latin typeface="TH SarabunPSK" pitchFamily="34" charset="-34"/>
              <a:ea typeface="Tahoma" panose="020B0604030504040204" pitchFamily="34" charset="0"/>
              <a:cs typeface="TH SarabunPSK" pitchFamily="34" charset="-34"/>
            </a:endParaRPr>
          </a:p>
        </p:txBody>
      </p:sp>
      <p:sp>
        <p:nvSpPr>
          <p:cNvPr id="10" name="Right Arrow 9"/>
          <p:cNvSpPr/>
          <p:nvPr/>
        </p:nvSpPr>
        <p:spPr>
          <a:xfrm rot="5400000">
            <a:off x="2511763" y="5779668"/>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ight Arrow 10"/>
          <p:cNvSpPr/>
          <p:nvPr/>
        </p:nvSpPr>
        <p:spPr>
          <a:xfrm rot="16200000">
            <a:off x="3601742" y="5772863"/>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rot="16200000">
            <a:off x="9777340" y="5776201"/>
            <a:ext cx="292034" cy="309714"/>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3575744" y="4309749"/>
            <a:ext cx="6535638" cy="338554"/>
          </a:xfrm>
          <a:prstGeom prst="rect">
            <a:avLst/>
          </a:prstGeom>
          <a:noFill/>
        </p:spPr>
        <p:txBody>
          <a:bodyPr wrap="square" rtlCol="0">
            <a:spAutoFit/>
          </a:bodyPr>
          <a:lstStyle/>
          <a:p>
            <a:pPr algn="ctr"/>
            <a:r>
              <a:rPr lang="th-TH" sz="1600" dirty="0" smtClean="0">
                <a:latin typeface="TH SarabunPSK" pitchFamily="34" charset="-34"/>
                <a:cs typeface="TH SarabunPSK" pitchFamily="34" charset="-34"/>
              </a:rPr>
              <a:t> </a:t>
            </a:r>
            <a:r>
              <a:rPr lang="th-TH" sz="1600" dirty="0" smtClean="0">
                <a:latin typeface="TH SarabunPSK" pitchFamily="34" charset="-34"/>
                <a:ea typeface="Tahoma" panose="020B0604030504040204" pitchFamily="34" charset="0"/>
                <a:cs typeface="TH SarabunPSK" pitchFamily="34" charset="-34"/>
              </a:rPr>
              <a:t>การควบคุมห่วงโซ่อุปทาน</a:t>
            </a:r>
            <a:endParaRPr lang="en-GB" sz="1600" dirty="0">
              <a:latin typeface="TH SarabunPSK" pitchFamily="34" charset="-34"/>
              <a:ea typeface="Tahoma" panose="020B0604030504040204" pitchFamily="34" charset="0"/>
              <a:cs typeface="TH SarabunPSK" pitchFamily="34" charset="-34"/>
            </a:endParaRPr>
          </a:p>
        </p:txBody>
      </p:sp>
      <p:sp>
        <p:nvSpPr>
          <p:cNvPr id="14" name="TextBox 13"/>
          <p:cNvSpPr txBox="1"/>
          <p:nvPr/>
        </p:nvSpPr>
        <p:spPr>
          <a:xfrm>
            <a:off x="1875551" y="4287783"/>
            <a:ext cx="1872208" cy="338554"/>
          </a:xfrm>
          <a:prstGeom prst="rect">
            <a:avLst/>
          </a:prstGeom>
          <a:noFill/>
        </p:spPr>
        <p:txBody>
          <a:bodyPr wrap="square" rtlCol="0">
            <a:spAutoFit/>
          </a:bodyPr>
          <a:lstStyle/>
          <a:p>
            <a:pPr algn="ctr"/>
            <a:r>
              <a:rPr lang="th-TH" sz="1600" dirty="0" smtClean="0">
                <a:latin typeface="TH SarabunPSK" pitchFamily="34" charset="-34"/>
                <a:ea typeface="Tahoma" panose="020B0604030504040204" pitchFamily="34" charset="0"/>
                <a:cs typeface="TH SarabunPSK" pitchFamily="34" charset="-34"/>
              </a:rPr>
              <a:t>การจัดการป่าไม้</a:t>
            </a:r>
            <a:endParaRPr lang="en-GB" sz="1600" dirty="0">
              <a:latin typeface="TH SarabunPSK" pitchFamily="34" charset="-34"/>
              <a:ea typeface="Tahoma" panose="020B0604030504040204" pitchFamily="34" charset="0"/>
              <a:cs typeface="TH SarabunPSK" pitchFamily="34" charset="-34"/>
            </a:endParaRPr>
          </a:p>
        </p:txBody>
      </p:sp>
    </p:spTree>
    <p:extLst>
      <p:ext uri="{BB962C8B-B14F-4D97-AF65-F5344CB8AC3E}">
        <p14:creationId xmlns:p14="http://schemas.microsoft.com/office/powerpoint/2010/main" val="258745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458" y="1181662"/>
            <a:ext cx="8229600" cy="1143000"/>
          </a:xfrm>
        </p:spPr>
        <p:txBody>
          <a:bodyPr>
            <a:normAutofit/>
          </a:bodyPr>
          <a:lstStyle/>
          <a:p>
            <a:r>
              <a:rPr lang="th-TH" sz="4000" dirty="0" smtClean="0">
                <a:solidFill>
                  <a:srgbClr val="006600"/>
                </a:solidFill>
                <a:latin typeface="TH SarabunPSK" pitchFamily="34" charset="-34"/>
                <a:cs typeface="TH SarabunPSK" pitchFamily="34" charset="-34"/>
              </a:rPr>
              <a:t>ทำไมต้องถูกกฎหมาย</a:t>
            </a:r>
            <a:r>
              <a:rPr lang="de-DE" sz="4000" dirty="0" smtClean="0">
                <a:solidFill>
                  <a:srgbClr val="006600"/>
                </a:solidFill>
                <a:latin typeface="TH SarabunPSK" pitchFamily="34" charset="-34"/>
                <a:cs typeface="TH SarabunPSK" pitchFamily="34" charset="-34"/>
              </a:rPr>
              <a:t>?</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37458" y="2149474"/>
            <a:ext cx="11511194" cy="4525963"/>
          </a:xfrm>
        </p:spPr>
        <p:txBody>
          <a:bodyPr>
            <a:normAutofit/>
          </a:bodyPr>
          <a:lstStyle/>
          <a:p>
            <a:pPr lvl="0">
              <a:lnSpc>
                <a:spcPct val="100000"/>
              </a:lnSpc>
            </a:pPr>
            <a:r>
              <a:rPr lang="th-TH" sz="3200" dirty="0">
                <a:latin typeface="TH SarabunPSK" pitchFamily="34" charset="-34"/>
                <a:ea typeface="Tahoma" panose="020B0604030504040204" pitchFamily="34" charset="0"/>
                <a:cs typeface="TH SarabunPSK" pitchFamily="34" charset="-34"/>
              </a:rPr>
              <a:t>การทำไม้ที่ผิดกฎหมายสร้างความเสียหายต่อเศรษฐกิจ สังคม และ สิ่งแวดล้อม</a:t>
            </a:r>
            <a:endParaRPr lang="en-GB" sz="3200" dirty="0">
              <a:latin typeface="TH SarabunPSK" pitchFamily="34" charset="-34"/>
              <a:ea typeface="Tahoma" panose="020B0604030504040204" pitchFamily="34" charset="0"/>
              <a:cs typeface="TH SarabunPSK" pitchFamily="34" charset="-34"/>
            </a:endParaRPr>
          </a:p>
          <a:p>
            <a:pPr lvl="0">
              <a:lnSpc>
                <a:spcPct val="100000"/>
              </a:lnSpc>
            </a:pPr>
            <a:r>
              <a:rPr lang="th-TH" sz="3200" dirty="0">
                <a:latin typeface="TH SarabunPSK" pitchFamily="34" charset="-34"/>
                <a:ea typeface="Tahoma" panose="020B0604030504040204" pitchFamily="34" charset="0"/>
                <a:cs typeface="TH SarabunPSK" pitchFamily="34" charset="-34"/>
              </a:rPr>
              <a:t>การถูกต้องตามกฎหมาย</a:t>
            </a:r>
            <a:r>
              <a:rPr lang="th-TH" sz="3200" dirty="0" smtClean="0">
                <a:latin typeface="TH SarabunPSK" pitchFamily="34" charset="-34"/>
                <a:ea typeface="Tahoma" panose="020B0604030504040204" pitchFamily="34" charset="0"/>
                <a:cs typeface="TH SarabunPSK" pitchFamily="34" charset="-34"/>
              </a:rPr>
              <a:t>เป็นพื้นฐานสำคัญใน</a:t>
            </a:r>
            <a:r>
              <a:rPr lang="th-TH" sz="3200" dirty="0">
                <a:latin typeface="TH SarabunPSK" pitchFamily="34" charset="-34"/>
                <a:ea typeface="Tahoma" panose="020B0604030504040204" pitchFamily="34" charset="0"/>
                <a:cs typeface="TH SarabunPSK" pitchFamily="34" charset="-34"/>
              </a:rPr>
              <a:t>การจัดการป่าอย่างยั่งยืน</a:t>
            </a:r>
            <a:endParaRPr lang="en-GB" sz="3200" dirty="0">
              <a:latin typeface="TH SarabunPSK" pitchFamily="34" charset="-34"/>
              <a:ea typeface="Tahoma" panose="020B0604030504040204" pitchFamily="34" charset="0"/>
              <a:cs typeface="TH SarabunPSK" pitchFamily="34" charset="-34"/>
            </a:endParaRPr>
          </a:p>
          <a:p>
            <a:pPr lvl="0">
              <a:lnSpc>
                <a:spcPct val="100000"/>
              </a:lnSpc>
            </a:pPr>
            <a:r>
              <a:rPr lang="th-TH" sz="3200" dirty="0">
                <a:latin typeface="TH SarabunPSK" pitchFamily="34" charset="-34"/>
                <a:ea typeface="Tahoma" panose="020B0604030504040204" pitchFamily="34" charset="0"/>
                <a:cs typeface="TH SarabunPSK" pitchFamily="34" charset="-34"/>
              </a:rPr>
              <a:t>ช่องว่างระหว่างการจัดการในปัจจุบันกับการจัดการป่าอย่างยั่งยืน</a:t>
            </a:r>
            <a:endParaRPr lang="en-GB" sz="3200" dirty="0">
              <a:latin typeface="TH SarabunPSK" pitchFamily="34" charset="-34"/>
              <a:ea typeface="Tahoma" panose="020B0604030504040204" pitchFamily="34" charset="0"/>
              <a:cs typeface="TH SarabunPSK" pitchFamily="34" charset="-34"/>
            </a:endParaRPr>
          </a:p>
          <a:p>
            <a:pPr marL="0" indent="0">
              <a:buNone/>
            </a:pPr>
            <a:endParaRPr lang="en-GB" dirty="0">
              <a:latin typeface="TH SarabunPSK" pitchFamily="34" charset="-34"/>
              <a:cs typeface="TH SarabunPSK" pitchFamily="34" charset="-34"/>
            </a:endParaRPr>
          </a:p>
        </p:txBody>
      </p:sp>
      <p:sp>
        <p:nvSpPr>
          <p:cNvPr id="7" name="Slide Number Placeholder 6"/>
          <p:cNvSpPr>
            <a:spLocks noGrp="1"/>
          </p:cNvSpPr>
          <p:nvPr>
            <p:ph type="sldNum" sz="quarter" idx="12"/>
          </p:nvPr>
        </p:nvSpPr>
        <p:spPr/>
        <p:txBody>
          <a:bodyPr/>
          <a:lstStyle/>
          <a:p>
            <a:fld id="{550D09E1-CAB4-408E-A298-59F1CA6C6FDF}" type="slidenum">
              <a:rPr lang="zh-TW" altLang="en-US" smtClean="0"/>
              <a:pPr/>
              <a:t>5</a:t>
            </a:fld>
            <a:endParaRPr lang="zh-TW" altLang="en-US"/>
          </a:p>
        </p:txBody>
      </p:sp>
      <p:sp>
        <p:nvSpPr>
          <p:cNvPr id="9" name="TextBox 8"/>
          <p:cNvSpPr txBox="1"/>
          <p:nvPr/>
        </p:nvSpPr>
        <p:spPr>
          <a:xfrm>
            <a:off x="3496809" y="6601731"/>
            <a:ext cx="1022046" cy="244475"/>
          </a:xfrm>
          <a:prstGeom prst="rect">
            <a:avLst/>
          </a:prstGeom>
          <a:noFill/>
        </p:spPr>
        <p:txBody>
          <a:bodyPr wrap="square" rtlCol="0">
            <a:spAutoFit/>
          </a:bodyPr>
          <a:lstStyle/>
          <a:p>
            <a:r>
              <a:rPr lang="en-GB" sz="1000" dirty="0" smtClean="0">
                <a:solidFill>
                  <a:schemeClr val="bg1"/>
                </a:solidFill>
              </a:rPr>
              <a:t>©Proforest</a:t>
            </a:r>
            <a:endParaRPr lang="en-GB" sz="1000" dirty="0">
              <a:solidFill>
                <a:schemeClr val="bg1"/>
              </a:solidFill>
            </a:endParaRPr>
          </a:p>
        </p:txBody>
      </p:sp>
      <p:pic>
        <p:nvPicPr>
          <p:cNvPr id="8"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7458" y="4438650"/>
            <a:ext cx="10010775" cy="2419350"/>
          </a:xfrm>
          <a:prstGeom prst="rect">
            <a:avLst/>
          </a:prstGeom>
        </p:spPr>
      </p:pic>
    </p:spTree>
    <p:extLst>
      <p:ext uri="{BB962C8B-B14F-4D97-AF65-F5344CB8AC3E}">
        <p14:creationId xmlns:p14="http://schemas.microsoft.com/office/powerpoint/2010/main" val="3678254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342" y="1193548"/>
            <a:ext cx="8229600" cy="1143000"/>
          </a:xfrm>
        </p:spPr>
        <p:txBody>
          <a:bodyPr>
            <a:normAutofit/>
          </a:bodyPr>
          <a:lstStyle/>
          <a:p>
            <a:r>
              <a:rPr lang="th-TH" sz="4000" dirty="0" smtClean="0">
                <a:solidFill>
                  <a:srgbClr val="006600"/>
                </a:solidFill>
                <a:latin typeface="TH SarabunPSK" pitchFamily="34" charset="-34"/>
                <a:cs typeface="TH SarabunPSK" pitchFamily="34" charset="-34"/>
              </a:rPr>
              <a:t>นิยามของความถูกต้องทางกฎหมาย</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48342" y="2203450"/>
            <a:ext cx="9061472" cy="4339854"/>
          </a:xfrm>
        </p:spPr>
        <p:txBody>
          <a:bodyPr>
            <a:normAutofit fontScale="85000" lnSpcReduction="10000"/>
          </a:bodyPr>
          <a:lstStyle/>
          <a:p>
            <a:pPr>
              <a:lnSpc>
                <a:spcPct val="100000"/>
              </a:lnSpc>
            </a:pPr>
            <a:r>
              <a:rPr lang="th-TH" sz="2400" dirty="0">
                <a:latin typeface="TH SarabunPSK" pitchFamily="34" charset="-34"/>
                <a:ea typeface="Tahoma" panose="020B0604030504040204" pitchFamily="34" charset="0"/>
                <a:cs typeface="TH SarabunPSK" pitchFamily="34" charset="-34"/>
              </a:rPr>
              <a:t>ทั่ว</a:t>
            </a:r>
            <a:r>
              <a:rPr lang="th-TH" sz="2400" dirty="0" smtClean="0">
                <a:latin typeface="TH SarabunPSK" pitchFamily="34" charset="-34"/>
                <a:ea typeface="Tahoma" panose="020B0604030504040204" pitchFamily="34" charset="0"/>
                <a:cs typeface="TH SarabunPSK" pitchFamily="34" charset="-34"/>
              </a:rPr>
              <a:t>โลก ยังไม่มีการกำหนดคำ</a:t>
            </a:r>
            <a:r>
              <a:rPr lang="th-TH" sz="2400" dirty="0">
                <a:latin typeface="TH SarabunPSK" pitchFamily="34" charset="-34"/>
                <a:ea typeface="Tahoma" panose="020B0604030504040204" pitchFamily="34" charset="0"/>
                <a:cs typeface="TH SarabunPSK" pitchFamily="34" charset="-34"/>
              </a:rPr>
              <a:t>จำกัดความที่ชัดเจนแต่เป็นที่รู้กันทั่วไปในประเด็น</a:t>
            </a:r>
            <a:r>
              <a:rPr lang="th-TH" sz="2400" dirty="0" smtClean="0">
                <a:latin typeface="TH SarabunPSK" pitchFamily="34" charset="-34"/>
                <a:ea typeface="Tahoma" panose="020B0604030504040204" pitchFamily="34" charset="0"/>
                <a:cs typeface="TH SarabunPSK" pitchFamily="34" charset="-34"/>
              </a:rPr>
              <a:t>หลัก</a:t>
            </a:r>
            <a:endParaRPr lang="en-US" sz="2400" dirty="0" smtClean="0">
              <a:latin typeface="TH SarabunPSK" pitchFamily="34" charset="-34"/>
              <a:ea typeface="Tahoma" panose="020B0604030504040204" pitchFamily="34" charset="0"/>
              <a:cs typeface="TH SarabunPSK" pitchFamily="34" charset="-34"/>
            </a:endParaRPr>
          </a:p>
          <a:p>
            <a:pPr>
              <a:lnSpc>
                <a:spcPct val="100000"/>
              </a:lnSpc>
            </a:pPr>
            <a:r>
              <a:rPr lang="en-GB" sz="2400" dirty="0" smtClean="0">
                <a:latin typeface="TH SarabunPSK" pitchFamily="34" charset="-34"/>
                <a:ea typeface="Tahoma" panose="020B0604030504040204" pitchFamily="34" charset="0"/>
                <a:cs typeface="TH SarabunPSK" pitchFamily="34" charset="-34"/>
              </a:rPr>
              <a:t> </a:t>
            </a:r>
            <a:r>
              <a:rPr lang="th-TH" sz="2400" dirty="0" smtClean="0">
                <a:latin typeface="TH SarabunPSK" pitchFamily="34" charset="-34"/>
                <a:ea typeface="Tahoma" panose="020B0604030504040204" pitchFamily="34" charset="0"/>
                <a:cs typeface="TH SarabunPSK" pitchFamily="34" charset="-34"/>
              </a:rPr>
              <a:t>ความพยายามในการนิยาม</a:t>
            </a:r>
            <a:r>
              <a:rPr lang="en-GB" sz="2400" dirty="0" smtClean="0">
                <a:latin typeface="TH SarabunPSK" pitchFamily="34" charset="-34"/>
                <a:ea typeface="Tahoma" panose="020B0604030504040204" pitchFamily="34" charset="0"/>
                <a:cs typeface="TH SarabunPSK" pitchFamily="34" charset="-34"/>
              </a:rPr>
              <a:t>:</a:t>
            </a:r>
            <a:endParaRPr lang="en-GB" sz="2400"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บันทึกความเข้าใจร่วมระหว่างสหราชอาณาจักร-อินโดนีเซีย (</a:t>
            </a:r>
            <a:r>
              <a:rPr lang="en-GB" dirty="0" smtClean="0">
                <a:latin typeface="TH SarabunPSK" pitchFamily="34" charset="-34"/>
                <a:ea typeface="Tahoma" panose="020B0604030504040204" pitchFamily="34" charset="0"/>
                <a:cs typeface="TH SarabunPSK" pitchFamily="34" charset="-34"/>
              </a:rPr>
              <a:t>UK-Indonesia </a:t>
            </a:r>
            <a:r>
              <a:rPr lang="en-GB" dirty="0" err="1" smtClean="0">
                <a:latin typeface="TH SarabunPSK" pitchFamily="34" charset="-34"/>
                <a:ea typeface="Tahoma" panose="020B0604030504040204" pitchFamily="34" charset="0"/>
                <a:cs typeface="TH SarabunPSK" pitchFamily="34" charset="-34"/>
              </a:rPr>
              <a:t>MoU</a:t>
            </a:r>
            <a:r>
              <a:rPr lang="th-TH" dirty="0" smtClean="0">
                <a:latin typeface="TH SarabunPSK" pitchFamily="34" charset="-34"/>
                <a:ea typeface="Tahoma" panose="020B0604030504040204" pitchFamily="34" charset="0"/>
                <a:cs typeface="TH SarabunPSK" pitchFamily="34" charset="-34"/>
              </a:rPr>
              <a:t>)</a:t>
            </a:r>
            <a:endParaRPr lang="en-GB"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หลักการชี้แนะไม้ที่ดีของกองทุนป่าไม้ (</a:t>
            </a:r>
            <a:r>
              <a:rPr lang="en-GB" dirty="0" smtClean="0">
                <a:latin typeface="TH SarabunPSK" pitchFamily="34" charset="-34"/>
                <a:ea typeface="Tahoma" panose="020B0604030504040204" pitchFamily="34" charset="0"/>
                <a:cs typeface="TH SarabunPSK" pitchFamily="34" charset="-34"/>
              </a:rPr>
              <a:t>TFT </a:t>
            </a:r>
            <a:r>
              <a:rPr lang="en-GB" i="1" dirty="0">
                <a:latin typeface="TH SarabunPSK" pitchFamily="34" charset="-34"/>
                <a:ea typeface="Tahoma" panose="020B0604030504040204" pitchFamily="34" charset="0"/>
                <a:cs typeface="TH SarabunPSK" pitchFamily="34" charset="-34"/>
              </a:rPr>
              <a:t>Good Wood </a:t>
            </a:r>
            <a:r>
              <a:rPr lang="en-GB" i="1" dirty="0" smtClean="0">
                <a:latin typeface="TH SarabunPSK" pitchFamily="34" charset="-34"/>
                <a:ea typeface="Tahoma" panose="020B0604030504040204" pitchFamily="34" charset="0"/>
                <a:cs typeface="TH SarabunPSK" pitchFamily="34" charset="-34"/>
              </a:rPr>
              <a:t>Guide</a:t>
            </a:r>
            <a:r>
              <a:rPr lang="th-TH" i="1" dirty="0" smtClean="0">
                <a:latin typeface="TH SarabunPSK" pitchFamily="34" charset="-34"/>
                <a:ea typeface="Tahoma" panose="020B0604030504040204" pitchFamily="34" charset="0"/>
                <a:cs typeface="TH SarabunPSK" pitchFamily="34" charset="-34"/>
              </a:rPr>
              <a:t>)</a:t>
            </a:r>
            <a:endParaRPr lang="en-GB" i="1"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บันทึกทำให้มันถูกต้องโดย</a:t>
            </a:r>
            <a:r>
              <a:rPr lang="th-TH" dirty="0" smtClean="0">
                <a:latin typeface="TH SarabunPSK" pitchFamily="34" charset="-34"/>
                <a:cs typeface="TH SarabunPSK" pitchFamily="34" charset="-34"/>
              </a:rPr>
              <a:t>องค์การกองทุนสัตว์ป่าโลกสากล </a:t>
            </a:r>
            <a:r>
              <a:rPr lang="th-TH" dirty="0" smtClean="0">
                <a:latin typeface="TH SarabunPSK" pitchFamily="34" charset="-34"/>
                <a:ea typeface="Tahoma" panose="020B0604030504040204" pitchFamily="34" charset="0"/>
                <a:cs typeface="TH SarabunPSK" pitchFamily="34" charset="-34"/>
              </a:rPr>
              <a:t> (</a:t>
            </a:r>
            <a:r>
              <a:rPr lang="en-GB" dirty="0" smtClean="0">
                <a:latin typeface="TH SarabunPSK" pitchFamily="34" charset="-34"/>
                <a:ea typeface="Tahoma" panose="020B0604030504040204" pitchFamily="34" charset="0"/>
                <a:cs typeface="TH SarabunPSK" pitchFamily="34" charset="-34"/>
              </a:rPr>
              <a:t>WWF </a:t>
            </a:r>
            <a:r>
              <a:rPr lang="en-GB" i="1" dirty="0">
                <a:latin typeface="TH SarabunPSK" pitchFamily="34" charset="-34"/>
                <a:ea typeface="Tahoma" panose="020B0604030504040204" pitchFamily="34" charset="0"/>
                <a:cs typeface="TH SarabunPSK" pitchFamily="34" charset="-34"/>
              </a:rPr>
              <a:t>Keep it </a:t>
            </a:r>
            <a:r>
              <a:rPr lang="en-GB" i="1" dirty="0" smtClean="0">
                <a:latin typeface="TH SarabunPSK" pitchFamily="34" charset="-34"/>
                <a:ea typeface="Tahoma" panose="020B0604030504040204" pitchFamily="34" charset="0"/>
                <a:cs typeface="TH SarabunPSK" pitchFamily="34" charset="-34"/>
              </a:rPr>
              <a:t>Legal</a:t>
            </a:r>
            <a:r>
              <a:rPr lang="th-TH" i="1" dirty="0" smtClean="0">
                <a:latin typeface="TH SarabunPSK" pitchFamily="34" charset="-34"/>
                <a:ea typeface="Tahoma" panose="020B0604030504040204" pitchFamily="34" charset="0"/>
                <a:cs typeface="TH SarabunPSK" pitchFamily="34" charset="-34"/>
              </a:rPr>
              <a:t>)</a:t>
            </a:r>
            <a:endParaRPr lang="en-GB" i="1" dirty="0">
              <a:latin typeface="TH SarabunPSK" pitchFamily="34" charset="-34"/>
              <a:ea typeface="Tahoma" panose="020B0604030504040204" pitchFamily="34" charset="0"/>
              <a:cs typeface="TH SarabunPSK" pitchFamily="34" charset="-34"/>
            </a:endParaRPr>
          </a:p>
          <a:p>
            <a:pPr lvl="1">
              <a:lnSpc>
                <a:spcPct val="100000"/>
              </a:lnSpc>
              <a:buSzPct val="80000"/>
              <a:buFont typeface="Wingdings" panose="05000000000000000000" pitchFamily="2" charset="2"/>
              <a:buChar char="§"/>
            </a:pPr>
            <a:r>
              <a:rPr lang="th-TH" dirty="0" smtClean="0">
                <a:latin typeface="TH SarabunPSK" pitchFamily="34" charset="-34"/>
                <a:ea typeface="Tahoma" panose="020B0604030504040204" pitchFamily="34" charset="0"/>
                <a:cs typeface="TH SarabunPSK" pitchFamily="34" charset="-34"/>
              </a:rPr>
              <a:t>คู่มือแนวทางการทำเอกสารทางกฎหมาย (</a:t>
            </a:r>
            <a:r>
              <a:rPr lang="en-GB" dirty="0" smtClean="0">
                <a:latin typeface="TH SarabunPSK" pitchFamily="34" charset="-34"/>
                <a:ea typeface="Tahoma" panose="020B0604030504040204" pitchFamily="34" charset="0"/>
                <a:cs typeface="TH SarabunPSK" pitchFamily="34" charset="-34"/>
              </a:rPr>
              <a:t>TRAFFIC </a:t>
            </a:r>
            <a:r>
              <a:rPr lang="en-GB" dirty="0">
                <a:latin typeface="TH SarabunPSK" pitchFamily="34" charset="-34"/>
                <a:ea typeface="Tahoma" panose="020B0604030504040204" pitchFamily="34" charset="0"/>
                <a:cs typeface="TH SarabunPSK" pitchFamily="34" charset="-34"/>
              </a:rPr>
              <a:t>Guide to legal </a:t>
            </a:r>
            <a:r>
              <a:rPr lang="en-GB" dirty="0" smtClean="0">
                <a:latin typeface="TH SarabunPSK" pitchFamily="34" charset="-34"/>
                <a:ea typeface="Tahoma" panose="020B0604030504040204" pitchFamily="34" charset="0"/>
                <a:cs typeface="TH SarabunPSK" pitchFamily="34" charset="-34"/>
              </a:rPr>
              <a:t>documentation</a:t>
            </a:r>
            <a:r>
              <a:rPr lang="th-TH" dirty="0" smtClean="0">
                <a:latin typeface="TH SarabunPSK" pitchFamily="34" charset="-34"/>
                <a:ea typeface="Tahoma" panose="020B0604030504040204" pitchFamily="34" charset="0"/>
                <a:cs typeface="TH SarabunPSK" pitchFamily="34" charset="-34"/>
              </a:rPr>
              <a:t>)</a:t>
            </a:r>
            <a:endParaRPr lang="en-GB" dirty="0">
              <a:latin typeface="TH SarabunPSK" pitchFamily="34" charset="-34"/>
              <a:ea typeface="Tahoma" panose="020B0604030504040204" pitchFamily="34" charset="0"/>
              <a:cs typeface="TH SarabunPSK" pitchFamily="34" charset="-34"/>
            </a:endParaRPr>
          </a:p>
          <a:p>
            <a:pPr lvl="0">
              <a:lnSpc>
                <a:spcPct val="100000"/>
              </a:lnSpc>
            </a:pPr>
            <a:r>
              <a:rPr lang="th-TH" sz="2400" dirty="0">
                <a:latin typeface="TH SarabunPSK" pitchFamily="34" charset="-34"/>
                <a:ea typeface="Tahoma" panose="020B0604030504040204" pitchFamily="34" charset="0"/>
                <a:cs typeface="TH SarabunPSK" pitchFamily="34" charset="-34"/>
              </a:rPr>
              <a:t>ในระยะแรก </a:t>
            </a:r>
            <a:r>
              <a:rPr lang="en-US" sz="2400" dirty="0">
                <a:latin typeface="TH SarabunPSK" pitchFamily="34" charset="-34"/>
                <a:ea typeface="Tahoma" panose="020B0604030504040204" pitchFamily="34" charset="0"/>
                <a:cs typeface="TH SarabunPSK" pitchFamily="34" charset="-34"/>
              </a:rPr>
              <a:t>= </a:t>
            </a:r>
            <a:r>
              <a:rPr lang="th-TH" sz="2400" dirty="0">
                <a:latin typeface="TH SarabunPSK" pitchFamily="34" charset="-34"/>
                <a:ea typeface="Tahoma" panose="020B0604030504040204" pitchFamily="34" charset="0"/>
                <a:cs typeface="TH SarabunPSK" pitchFamily="34" charset="-34"/>
              </a:rPr>
              <a:t>ถิ่นกำเนิดที่ถูกต้อง</a:t>
            </a:r>
            <a:endParaRPr lang="en-GB" sz="2400" dirty="0">
              <a:latin typeface="TH SarabunPSK" pitchFamily="34" charset="-34"/>
              <a:ea typeface="Tahoma" panose="020B0604030504040204" pitchFamily="34" charset="0"/>
              <a:cs typeface="TH SarabunPSK" pitchFamily="34" charset="-34"/>
            </a:endParaRPr>
          </a:p>
          <a:p>
            <a:pPr lvl="0">
              <a:lnSpc>
                <a:spcPct val="100000"/>
              </a:lnSpc>
            </a:pPr>
            <a:r>
              <a:rPr lang="th-TH" sz="2400" dirty="0">
                <a:latin typeface="TH SarabunPSK" pitchFamily="34" charset="-34"/>
                <a:ea typeface="Tahoma" panose="020B0604030504040204" pitchFamily="34" charset="0"/>
                <a:cs typeface="TH SarabunPSK" pitchFamily="34" charset="-34"/>
              </a:rPr>
              <a:t>ต่อมาก็เริ่มเปลี่ยนไปตามกฎหมายหรือข้อบังคับ</a:t>
            </a:r>
            <a:endParaRPr lang="en-GB" sz="2400" dirty="0">
              <a:latin typeface="TH SarabunPSK" pitchFamily="34" charset="-34"/>
              <a:ea typeface="Tahoma" panose="020B0604030504040204" pitchFamily="34" charset="0"/>
              <a:cs typeface="TH SarabunPSK" pitchFamily="34" charset="-34"/>
            </a:endParaRPr>
          </a:p>
          <a:p>
            <a:pPr lvl="0">
              <a:lnSpc>
                <a:spcPct val="100000"/>
              </a:lnSpc>
            </a:pPr>
            <a:r>
              <a:rPr lang="th-TH" sz="2400" dirty="0">
                <a:latin typeface="TH SarabunPSK" pitchFamily="34" charset="-34"/>
                <a:ea typeface="Tahoma" panose="020B0604030504040204" pitchFamily="34" charset="0"/>
                <a:cs typeface="TH SarabunPSK" pitchFamily="34" charset="-34"/>
              </a:rPr>
              <a:t>ยากที่จะข้อสรุปถึงความถูกต้อง</a:t>
            </a:r>
            <a:endParaRPr lang="en-GB" sz="2400" dirty="0">
              <a:latin typeface="TH SarabunPSK" pitchFamily="34" charset="-34"/>
              <a:ea typeface="Tahoma" panose="020B0604030504040204" pitchFamily="34" charset="0"/>
              <a:cs typeface="TH SarabunPSK" pitchFamily="34" charset="-34"/>
            </a:endParaRPr>
          </a:p>
          <a:p>
            <a:pPr lvl="0">
              <a:lnSpc>
                <a:spcPct val="100000"/>
              </a:lnSpc>
            </a:pPr>
            <a:r>
              <a:rPr lang="th-TH" sz="2400" dirty="0" smtClean="0">
                <a:latin typeface="TH SarabunPSK" pitchFamily="34" charset="-34"/>
                <a:cs typeface="TH SarabunPSK" pitchFamily="34" charset="-34"/>
              </a:rPr>
              <a:t>กฎหมายควบคุมการค้าไม้ของสหภาพยุโรป </a:t>
            </a:r>
            <a:r>
              <a:rPr lang="en-US" sz="2400" dirty="0" smtClean="0">
                <a:latin typeface="TH SarabunPSK" pitchFamily="34" charset="-34"/>
                <a:cs typeface="TH SarabunPSK" pitchFamily="34" charset="-34"/>
              </a:rPr>
              <a:t> (</a:t>
            </a:r>
            <a:r>
              <a:rPr lang="en-US" sz="2400" dirty="0" smtClean="0">
                <a:latin typeface="TH SarabunPSK" pitchFamily="34" charset="-34"/>
                <a:ea typeface="Tahoma" panose="020B0604030504040204" pitchFamily="34" charset="0"/>
                <a:cs typeface="TH SarabunPSK" pitchFamily="34" charset="-34"/>
              </a:rPr>
              <a:t>EU TR) </a:t>
            </a:r>
            <a:r>
              <a:rPr lang="th-TH" sz="2400" dirty="0">
                <a:latin typeface="TH SarabunPSK" pitchFamily="34" charset="-34"/>
                <a:ea typeface="Tahoma" panose="020B0604030504040204" pitchFamily="34" charset="0"/>
                <a:cs typeface="TH SarabunPSK" pitchFamily="34" charset="-34"/>
              </a:rPr>
              <a:t>ได้ให้คำจำกัดความที่ชัดเจน</a:t>
            </a:r>
            <a:endParaRPr lang="en-GB" sz="2400" dirty="0">
              <a:latin typeface="TH SarabunPSK" pitchFamily="34" charset="-34"/>
              <a:ea typeface="Tahoma" panose="020B0604030504040204" pitchFamily="34" charset="0"/>
              <a:cs typeface="TH SarabunPSK" pitchFamily="34" charset="-34"/>
            </a:endParaRPr>
          </a:p>
          <a:p>
            <a:endParaRPr lang="en-GB"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550D09E1-CAB4-408E-A298-59F1CA6C6FDF}" type="slidenum">
              <a:rPr lang="zh-TW" altLang="en-US" smtClean="0"/>
              <a:pPr/>
              <a:t>6</a:t>
            </a:fld>
            <a:endParaRPr lang="zh-TW" altLang="en-US"/>
          </a:p>
        </p:txBody>
      </p:sp>
      <p:pic>
        <p:nvPicPr>
          <p:cNvPr id="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24250" y="2277673"/>
            <a:ext cx="2473186" cy="3275111"/>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2625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a:xfrm>
            <a:off x="369135" y="2206625"/>
            <a:ext cx="4664445" cy="4351338"/>
          </a:xfrm>
        </p:spPr>
        <p:txBody>
          <a:bodyPr>
            <a:noAutofit/>
          </a:bodyPr>
          <a:lstStyle/>
          <a:p>
            <a:pPr lvl="0">
              <a:lnSpc>
                <a:spcPct val="100000"/>
              </a:lnSpc>
            </a:pPr>
            <a:r>
              <a:rPr lang="th-TH" sz="3200" dirty="0">
                <a:latin typeface="TH SarabunPSK" pitchFamily="34" charset="-34"/>
                <a:ea typeface="Tahoma" panose="020B0604030504040204" pitchFamily="34" charset="0"/>
                <a:cs typeface="TH SarabunPSK" pitchFamily="34" charset="-34"/>
              </a:rPr>
              <a:t>การจัดการทางกฎหมายจะต้องถูกต้องตามกฎหมายที่เกี่ยวข้อง</a:t>
            </a:r>
            <a:endParaRPr lang="en-GB" sz="3200" dirty="0">
              <a:latin typeface="TH SarabunPSK" pitchFamily="34" charset="-34"/>
              <a:ea typeface="Tahoma" panose="020B0604030504040204" pitchFamily="34" charset="0"/>
              <a:cs typeface="TH SarabunPSK" pitchFamily="34" charset="-34"/>
            </a:endParaRPr>
          </a:p>
          <a:p>
            <a:pPr lvl="0">
              <a:lnSpc>
                <a:spcPct val="100000"/>
              </a:lnSpc>
            </a:pPr>
            <a:r>
              <a:rPr lang="th-TH" sz="3200" dirty="0">
                <a:latin typeface="TH SarabunPSK" pitchFamily="34" charset="-34"/>
                <a:ea typeface="Tahoma" panose="020B0604030504040204" pitchFamily="34" charset="0"/>
                <a:cs typeface="TH SarabunPSK" pitchFamily="34" charset="-34"/>
              </a:rPr>
              <a:t>มาตรการทางกฎหมายแต่ละประเทศต่างกัน</a:t>
            </a:r>
            <a:endParaRPr lang="en-GB" sz="3200" dirty="0">
              <a:latin typeface="TH SarabunPSK" pitchFamily="34" charset="-34"/>
              <a:ea typeface="Tahoma" panose="020B0604030504040204" pitchFamily="34" charset="0"/>
              <a:cs typeface="TH SarabunPSK" pitchFamily="34" charset="-34"/>
            </a:endParaRPr>
          </a:p>
          <a:p>
            <a:pPr lvl="0">
              <a:lnSpc>
                <a:spcPct val="100000"/>
              </a:lnSpc>
            </a:pPr>
            <a:r>
              <a:rPr lang="th-TH" sz="3200" dirty="0">
                <a:latin typeface="TH SarabunPSK" pitchFamily="34" charset="-34"/>
                <a:ea typeface="Tahoma" panose="020B0604030504040204" pitchFamily="34" charset="0"/>
                <a:cs typeface="TH SarabunPSK" pitchFamily="34" charset="-34"/>
              </a:rPr>
              <a:t>การบริหารการจัดการ</a:t>
            </a:r>
            <a:r>
              <a:rPr lang="th-TH" sz="3200" dirty="0" smtClean="0">
                <a:latin typeface="TH SarabunPSK" pitchFamily="34" charset="-34"/>
                <a:ea typeface="Tahoma" panose="020B0604030504040204" pitchFamily="34" charset="0"/>
                <a:cs typeface="TH SarabunPSK" pitchFamily="34" charset="-34"/>
              </a:rPr>
              <a:t>ทางกฎหมายอาจ</a:t>
            </a:r>
            <a:r>
              <a:rPr lang="th-TH" sz="3200" dirty="0">
                <a:latin typeface="TH SarabunPSK" pitchFamily="34" charset="-34"/>
                <a:ea typeface="Tahoma" panose="020B0604030504040204" pitchFamily="34" charset="0"/>
                <a:cs typeface="TH SarabunPSK" pitchFamily="34" charset="-34"/>
              </a:rPr>
              <a:t>เหมือนหรือต่างกับการจัดการแบบยั่งยืน</a:t>
            </a:r>
            <a:endParaRPr lang="en-GB" sz="3200" dirty="0">
              <a:latin typeface="TH SarabunPSK" pitchFamily="34" charset="-34"/>
              <a:ea typeface="Tahoma" panose="020B0604030504040204" pitchFamily="34" charset="0"/>
              <a:cs typeface="TH SarabunPSK" pitchFamily="34" charset="-34"/>
            </a:endParaRPr>
          </a:p>
          <a:p>
            <a:pPr marL="0" indent="0" eaLnBrk="1" hangingPunct="1">
              <a:buNone/>
            </a:pPr>
            <a:endParaRPr lang="en-US" dirty="0">
              <a:latin typeface="TH SarabunPSK" pitchFamily="34" charset="-34"/>
              <a:cs typeface="TH SarabunPSK" pitchFamily="34" charset="-34"/>
            </a:endParaRPr>
          </a:p>
        </p:txBody>
      </p:sp>
      <p:grpSp>
        <p:nvGrpSpPr>
          <p:cNvPr id="3" name="Group 2"/>
          <p:cNvGrpSpPr/>
          <p:nvPr/>
        </p:nvGrpSpPr>
        <p:grpSpPr>
          <a:xfrm>
            <a:off x="5366084" y="2317694"/>
            <a:ext cx="6072779" cy="4320619"/>
            <a:chOff x="6954967" y="1827211"/>
            <a:chExt cx="3317496" cy="3097001"/>
          </a:xfrm>
        </p:grpSpPr>
        <p:sp>
          <p:nvSpPr>
            <p:cNvPr id="10245" name="Text Box 5"/>
            <p:cNvSpPr txBox="1">
              <a:spLocks noChangeArrowheads="1"/>
            </p:cNvSpPr>
            <p:nvPr/>
          </p:nvSpPr>
          <p:spPr bwMode="auto">
            <a:xfrm>
              <a:off x="6954967" y="1833249"/>
              <a:ext cx="732029" cy="1169249"/>
            </a:xfrm>
            <a:prstGeom prst="rect">
              <a:avLst/>
            </a:prstGeom>
            <a:noFill/>
            <a:ln w="9525">
              <a:noFill/>
              <a:miter lim="800000"/>
              <a:headEnd/>
              <a:tailEnd/>
            </a:ln>
          </p:spPr>
          <p:txBody>
            <a:bodyPr wrap="square">
              <a:spAutoFit/>
            </a:bodyPr>
            <a:lstStyle/>
            <a:p>
              <a:r>
                <a:rPr lang="th-TH" sz="2000" b="1" dirty="0" smtClean="0">
                  <a:latin typeface="TH SarabunPSK" pitchFamily="34" charset="-34"/>
                  <a:cs typeface="TH SarabunPSK" pitchFamily="34" charset="-34"/>
                </a:rPr>
                <a:t>การบริหารจัดการป่าไม้อย่างยั่งยืน </a:t>
              </a:r>
              <a:r>
                <a:rPr lang="en-US" sz="2000" b="1" dirty="0" smtClean="0">
                  <a:latin typeface="TH SarabunPSK" pitchFamily="34" charset="-34"/>
                  <a:cs typeface="TH SarabunPSK" pitchFamily="34" charset="-34"/>
                </a:rPr>
                <a:t>(</a:t>
              </a:r>
              <a:r>
                <a:rPr lang="en-US" sz="2000" b="1" dirty="0" smtClean="0">
                  <a:solidFill>
                    <a:schemeClr val="tx1">
                      <a:lumMod val="50000"/>
                    </a:schemeClr>
                  </a:solidFill>
                  <a:latin typeface="TH SarabunPSK" pitchFamily="34" charset="-34"/>
                  <a:cs typeface="TH SarabunPSK" pitchFamily="34" charset="-34"/>
                </a:rPr>
                <a:t>SFM)</a:t>
              </a:r>
              <a:endParaRPr lang="en-US" sz="2000" b="1" dirty="0">
                <a:solidFill>
                  <a:schemeClr val="tx1">
                    <a:lumMod val="50000"/>
                  </a:schemeClr>
                </a:solidFill>
                <a:latin typeface="TH SarabunPSK" pitchFamily="34" charset="-34"/>
                <a:cs typeface="TH SarabunPSK" pitchFamily="34" charset="-34"/>
              </a:endParaRPr>
            </a:p>
          </p:txBody>
        </p:sp>
        <p:sp>
          <p:nvSpPr>
            <p:cNvPr id="10246" name="Line 7"/>
            <p:cNvSpPr>
              <a:spLocks noChangeShapeType="1"/>
            </p:cNvSpPr>
            <p:nvPr/>
          </p:nvSpPr>
          <p:spPr bwMode="auto">
            <a:xfrm>
              <a:off x="7986712" y="2043111"/>
              <a:ext cx="2052638" cy="0"/>
            </a:xfrm>
            <a:prstGeom prst="line">
              <a:avLst/>
            </a:prstGeom>
            <a:noFill/>
            <a:ln w="76200">
              <a:solidFill>
                <a:schemeClr val="tx1">
                  <a:lumMod val="50000"/>
                </a:schemeClr>
              </a:solidFill>
              <a:round/>
              <a:headEnd/>
              <a:tailEnd/>
            </a:ln>
          </p:spPr>
          <p:txBody>
            <a:bodyPr/>
            <a:lstStyle/>
            <a:p>
              <a:endParaRPr lang="en-GB">
                <a:latin typeface="TH SarabunPSK" pitchFamily="34" charset="-34"/>
                <a:cs typeface="TH SarabunPSK" pitchFamily="34" charset="-34"/>
              </a:endParaRPr>
            </a:p>
          </p:txBody>
        </p:sp>
        <p:sp>
          <p:nvSpPr>
            <p:cNvPr id="10247" name="Text Box 8"/>
            <p:cNvSpPr txBox="1">
              <a:spLocks noChangeArrowheads="1"/>
            </p:cNvSpPr>
            <p:nvPr/>
          </p:nvSpPr>
          <p:spPr bwMode="auto">
            <a:xfrm>
              <a:off x="7824192" y="4679951"/>
              <a:ext cx="825699" cy="242674"/>
            </a:xfrm>
            <a:prstGeom prst="rect">
              <a:avLst/>
            </a:prstGeom>
            <a:noFill/>
            <a:ln w="9525">
              <a:noFill/>
              <a:miter lim="800000"/>
              <a:headEnd/>
              <a:tailEnd/>
            </a:ln>
          </p:spPr>
          <p:txBody>
            <a:bodyPr wrap="square">
              <a:spAutoFit/>
            </a:bodyPr>
            <a:lstStyle/>
            <a:p>
              <a:pPr algn="ctr"/>
              <a:r>
                <a:rPr lang="th-TH" sz="1600" b="1" dirty="0" smtClean="0">
                  <a:latin typeface="TH SarabunPSK" pitchFamily="34" charset="-34"/>
                  <a:cs typeface="TH SarabunPSK" pitchFamily="34" charset="-34"/>
                </a:rPr>
                <a:t>ประเทศ</a:t>
              </a:r>
              <a:r>
                <a:rPr lang="en-US" sz="1600" b="1" dirty="0" smtClean="0">
                  <a:latin typeface="TH SarabunPSK" pitchFamily="34" charset="-34"/>
                  <a:cs typeface="TH SarabunPSK" pitchFamily="34" charset="-34"/>
                </a:rPr>
                <a:t> </a:t>
              </a:r>
              <a:r>
                <a:rPr lang="en-US" sz="1600" b="1" dirty="0">
                  <a:latin typeface="TH SarabunPSK" pitchFamily="34" charset="-34"/>
                  <a:cs typeface="TH SarabunPSK" pitchFamily="34" charset="-34"/>
                </a:rPr>
                <a:t>A</a:t>
              </a:r>
            </a:p>
          </p:txBody>
        </p:sp>
        <p:sp>
          <p:nvSpPr>
            <p:cNvPr id="10248" name="Text Box 9"/>
            <p:cNvSpPr txBox="1">
              <a:spLocks noChangeArrowheads="1"/>
            </p:cNvSpPr>
            <p:nvPr/>
          </p:nvSpPr>
          <p:spPr bwMode="auto">
            <a:xfrm>
              <a:off x="8688287" y="4681538"/>
              <a:ext cx="771228" cy="242674"/>
            </a:xfrm>
            <a:prstGeom prst="rect">
              <a:avLst/>
            </a:prstGeom>
            <a:noFill/>
            <a:ln w="9525">
              <a:noFill/>
              <a:miter lim="800000"/>
              <a:headEnd/>
              <a:tailEnd/>
            </a:ln>
          </p:spPr>
          <p:txBody>
            <a:bodyPr wrap="square">
              <a:spAutoFit/>
            </a:bodyPr>
            <a:lstStyle/>
            <a:p>
              <a:pPr algn="ctr"/>
              <a:r>
                <a:rPr lang="th-TH" sz="1600" b="1" dirty="0" smtClean="0">
                  <a:latin typeface="TH SarabunPSK" pitchFamily="34" charset="-34"/>
                  <a:cs typeface="TH SarabunPSK" pitchFamily="34" charset="-34"/>
                </a:rPr>
                <a:t>ประเทศ</a:t>
              </a:r>
              <a:r>
                <a:rPr lang="en-US" sz="1600" b="1" dirty="0" smtClean="0">
                  <a:latin typeface="TH SarabunPSK" pitchFamily="34" charset="-34"/>
                  <a:cs typeface="TH SarabunPSK" pitchFamily="34" charset="-34"/>
                </a:rPr>
                <a:t> </a:t>
              </a:r>
              <a:r>
                <a:rPr lang="en-US" sz="1600" b="1" dirty="0">
                  <a:latin typeface="TH SarabunPSK" pitchFamily="34" charset="-34"/>
                  <a:cs typeface="TH SarabunPSK" pitchFamily="34" charset="-34"/>
                </a:rPr>
                <a:t>B</a:t>
              </a:r>
            </a:p>
          </p:txBody>
        </p:sp>
        <p:sp>
          <p:nvSpPr>
            <p:cNvPr id="10249" name="Text Box 10"/>
            <p:cNvSpPr txBox="1">
              <a:spLocks noChangeArrowheads="1"/>
            </p:cNvSpPr>
            <p:nvPr/>
          </p:nvSpPr>
          <p:spPr bwMode="auto">
            <a:xfrm>
              <a:off x="9484519" y="4681538"/>
              <a:ext cx="787944" cy="242674"/>
            </a:xfrm>
            <a:prstGeom prst="rect">
              <a:avLst/>
            </a:prstGeom>
            <a:noFill/>
            <a:ln w="9525">
              <a:noFill/>
              <a:miter lim="800000"/>
              <a:headEnd/>
              <a:tailEnd/>
            </a:ln>
          </p:spPr>
          <p:txBody>
            <a:bodyPr wrap="square">
              <a:spAutoFit/>
            </a:bodyPr>
            <a:lstStyle/>
            <a:p>
              <a:pPr algn="ctr"/>
              <a:r>
                <a:rPr lang="th-TH" sz="1600" b="1" dirty="0" smtClean="0">
                  <a:latin typeface="TH SarabunPSK" pitchFamily="34" charset="-34"/>
                  <a:cs typeface="TH SarabunPSK" pitchFamily="34" charset="-34"/>
                </a:rPr>
                <a:t>ประเทศ</a:t>
              </a:r>
              <a:r>
                <a:rPr lang="en-US" sz="1600" b="1" dirty="0" smtClean="0">
                  <a:latin typeface="TH SarabunPSK" pitchFamily="34" charset="-34"/>
                  <a:cs typeface="TH SarabunPSK" pitchFamily="34" charset="-34"/>
                </a:rPr>
                <a:t> </a:t>
              </a:r>
              <a:r>
                <a:rPr lang="en-US" sz="1600" b="1" dirty="0">
                  <a:latin typeface="TH SarabunPSK" pitchFamily="34" charset="-34"/>
                  <a:cs typeface="TH SarabunPSK" pitchFamily="34" charset="-34"/>
                </a:rPr>
                <a:t>C</a:t>
              </a:r>
            </a:p>
          </p:txBody>
        </p:sp>
        <p:sp>
          <p:nvSpPr>
            <p:cNvPr id="10250" name="Line 11"/>
            <p:cNvSpPr>
              <a:spLocks noChangeShapeType="1"/>
            </p:cNvSpPr>
            <p:nvPr/>
          </p:nvSpPr>
          <p:spPr bwMode="auto">
            <a:xfrm>
              <a:off x="7986714" y="2619374"/>
              <a:ext cx="540544" cy="0"/>
            </a:xfrm>
            <a:prstGeom prst="line">
              <a:avLst/>
            </a:prstGeom>
            <a:noFill/>
            <a:ln w="76200">
              <a:solidFill>
                <a:srgbClr val="FF0000"/>
              </a:solidFill>
              <a:round/>
              <a:headEnd/>
              <a:tailEnd/>
            </a:ln>
          </p:spPr>
          <p:txBody>
            <a:bodyPr/>
            <a:lstStyle/>
            <a:p>
              <a:endParaRPr lang="en-GB">
                <a:latin typeface="TH SarabunPSK" pitchFamily="34" charset="-34"/>
                <a:cs typeface="TH SarabunPSK" pitchFamily="34" charset="-34"/>
              </a:endParaRPr>
            </a:p>
          </p:txBody>
        </p:sp>
        <p:sp>
          <p:nvSpPr>
            <p:cNvPr id="10251" name="Line 12"/>
            <p:cNvSpPr>
              <a:spLocks noChangeShapeType="1"/>
            </p:cNvSpPr>
            <p:nvPr/>
          </p:nvSpPr>
          <p:spPr bwMode="auto">
            <a:xfrm>
              <a:off x="8742760" y="2185986"/>
              <a:ext cx="540544" cy="0"/>
            </a:xfrm>
            <a:prstGeom prst="line">
              <a:avLst/>
            </a:prstGeom>
            <a:noFill/>
            <a:ln w="76200">
              <a:solidFill>
                <a:srgbClr val="FF0000"/>
              </a:solidFill>
              <a:round/>
              <a:headEnd/>
              <a:tailEnd/>
            </a:ln>
          </p:spPr>
          <p:txBody>
            <a:bodyPr/>
            <a:lstStyle/>
            <a:p>
              <a:endParaRPr lang="en-GB">
                <a:latin typeface="TH SarabunPSK" pitchFamily="34" charset="-34"/>
                <a:cs typeface="TH SarabunPSK" pitchFamily="34" charset="-34"/>
              </a:endParaRPr>
            </a:p>
          </p:txBody>
        </p:sp>
        <p:sp>
          <p:nvSpPr>
            <p:cNvPr id="10252" name="Line 13"/>
            <p:cNvSpPr>
              <a:spLocks noChangeShapeType="1"/>
            </p:cNvSpPr>
            <p:nvPr/>
          </p:nvSpPr>
          <p:spPr bwMode="auto">
            <a:xfrm>
              <a:off x="9552385" y="3698874"/>
              <a:ext cx="540544" cy="0"/>
            </a:xfrm>
            <a:prstGeom prst="line">
              <a:avLst/>
            </a:prstGeom>
            <a:noFill/>
            <a:ln w="76200">
              <a:solidFill>
                <a:srgbClr val="FF0000"/>
              </a:solidFill>
              <a:round/>
              <a:headEnd/>
              <a:tailEnd/>
            </a:ln>
          </p:spPr>
          <p:txBody>
            <a:bodyPr/>
            <a:lstStyle/>
            <a:p>
              <a:endParaRPr lang="en-GB">
                <a:latin typeface="TH SarabunPSK" pitchFamily="34" charset="-34"/>
                <a:cs typeface="TH SarabunPSK" pitchFamily="34" charset="-34"/>
              </a:endParaRPr>
            </a:p>
          </p:txBody>
        </p:sp>
        <p:sp>
          <p:nvSpPr>
            <p:cNvPr id="10253" name="Text Box 14"/>
            <p:cNvSpPr txBox="1">
              <a:spLocks noChangeArrowheads="1"/>
            </p:cNvSpPr>
            <p:nvPr/>
          </p:nvSpPr>
          <p:spPr bwMode="auto">
            <a:xfrm>
              <a:off x="7005700" y="4030123"/>
              <a:ext cx="624552" cy="286797"/>
            </a:xfrm>
            <a:prstGeom prst="rect">
              <a:avLst/>
            </a:prstGeom>
            <a:noFill/>
            <a:ln w="9525">
              <a:noFill/>
              <a:miter lim="800000"/>
              <a:headEnd/>
              <a:tailEnd/>
            </a:ln>
          </p:spPr>
          <p:txBody>
            <a:bodyPr wrap="none">
              <a:spAutoFit/>
            </a:bodyPr>
            <a:lstStyle/>
            <a:p>
              <a:r>
                <a:rPr lang="th-TH" sz="2000" b="1" dirty="0" smtClean="0">
                  <a:solidFill>
                    <a:srgbClr val="FF0000"/>
                  </a:solidFill>
                  <a:latin typeface="TH SarabunPSK" pitchFamily="34" charset="-34"/>
                  <a:cs typeface="TH SarabunPSK" pitchFamily="34" charset="-34"/>
                </a:rPr>
                <a:t>กฎหมาย</a:t>
              </a:r>
              <a:endParaRPr lang="en-US" sz="2000" b="1" dirty="0">
                <a:solidFill>
                  <a:srgbClr val="FF0000"/>
                </a:solidFill>
                <a:latin typeface="TH SarabunPSK" pitchFamily="34" charset="-34"/>
                <a:cs typeface="TH SarabunPSK" pitchFamily="34" charset="-34"/>
              </a:endParaRPr>
            </a:p>
          </p:txBody>
        </p:sp>
        <p:sp>
          <p:nvSpPr>
            <p:cNvPr id="10254" name="Line 16"/>
            <p:cNvSpPr>
              <a:spLocks noChangeShapeType="1"/>
            </p:cNvSpPr>
            <p:nvPr/>
          </p:nvSpPr>
          <p:spPr bwMode="auto">
            <a:xfrm>
              <a:off x="7771209" y="1827211"/>
              <a:ext cx="0" cy="2808288"/>
            </a:xfrm>
            <a:prstGeom prst="line">
              <a:avLst/>
            </a:prstGeom>
            <a:noFill/>
            <a:ln w="9525">
              <a:solidFill>
                <a:schemeClr val="tx1"/>
              </a:solidFill>
              <a:round/>
              <a:headEnd/>
              <a:tailEnd/>
            </a:ln>
          </p:spPr>
          <p:txBody>
            <a:bodyPr/>
            <a:lstStyle/>
            <a:p>
              <a:endParaRPr lang="en-GB">
                <a:latin typeface="TH SarabunPSK" pitchFamily="34" charset="-34"/>
                <a:cs typeface="TH SarabunPSK" pitchFamily="34" charset="-34"/>
              </a:endParaRPr>
            </a:p>
          </p:txBody>
        </p:sp>
        <p:sp>
          <p:nvSpPr>
            <p:cNvPr id="10255" name="Line 17"/>
            <p:cNvSpPr>
              <a:spLocks noChangeShapeType="1"/>
            </p:cNvSpPr>
            <p:nvPr/>
          </p:nvSpPr>
          <p:spPr bwMode="auto">
            <a:xfrm>
              <a:off x="7771209" y="4618440"/>
              <a:ext cx="2376488" cy="0"/>
            </a:xfrm>
            <a:prstGeom prst="line">
              <a:avLst/>
            </a:prstGeom>
            <a:noFill/>
            <a:ln w="9525">
              <a:solidFill>
                <a:schemeClr val="tx1"/>
              </a:solidFill>
              <a:round/>
              <a:headEnd/>
              <a:tailEnd/>
            </a:ln>
          </p:spPr>
          <p:txBody>
            <a:bodyPr/>
            <a:lstStyle/>
            <a:p>
              <a:endParaRPr lang="en-GB">
                <a:latin typeface="TH SarabunPSK" pitchFamily="34" charset="-34"/>
                <a:cs typeface="TH SarabunPSK" pitchFamily="34" charset="-34"/>
              </a:endParaRPr>
            </a:p>
          </p:txBody>
        </p:sp>
      </p:grpSp>
      <p:sp>
        <p:nvSpPr>
          <p:cNvPr id="2" name="Slide Number Placeholder 1"/>
          <p:cNvSpPr>
            <a:spLocks noGrp="1"/>
          </p:cNvSpPr>
          <p:nvPr>
            <p:ph type="sldNum" sz="quarter" idx="12"/>
          </p:nvPr>
        </p:nvSpPr>
        <p:spPr/>
        <p:txBody>
          <a:bodyPr/>
          <a:lstStyle/>
          <a:p>
            <a:fld id="{550D09E1-CAB4-408E-A298-59F1CA6C6FDF}" type="slidenum">
              <a:rPr lang="zh-TW" altLang="en-US" smtClean="0"/>
              <a:pPr/>
              <a:t>7</a:t>
            </a:fld>
            <a:endParaRPr lang="zh-TW" altLang="en-US"/>
          </a:p>
        </p:txBody>
      </p:sp>
      <p:sp>
        <p:nvSpPr>
          <p:cNvPr id="17" name="Title 1"/>
          <p:cNvSpPr>
            <a:spLocks noGrp="1"/>
          </p:cNvSpPr>
          <p:nvPr>
            <p:ph type="title"/>
          </p:nvPr>
        </p:nvSpPr>
        <p:spPr>
          <a:xfrm>
            <a:off x="348342" y="1193548"/>
            <a:ext cx="8229600" cy="1143000"/>
          </a:xfrm>
        </p:spPr>
        <p:txBody>
          <a:bodyPr>
            <a:normAutofit/>
          </a:bodyPr>
          <a:lstStyle/>
          <a:p>
            <a:r>
              <a:rPr lang="th-TH" sz="4000" dirty="0" smtClean="0">
                <a:solidFill>
                  <a:srgbClr val="006600"/>
                </a:solidFill>
                <a:latin typeface="TH SarabunPSK" pitchFamily="34" charset="-34"/>
                <a:cs typeface="TH SarabunPSK" pitchFamily="34" charset="-34"/>
              </a:rPr>
              <a:t>ระดับของความถูกต้องทางกฎหมาย</a:t>
            </a:r>
            <a:endParaRPr lang="en-GB" sz="4000" dirty="0">
              <a:solidFill>
                <a:srgbClr val="006600"/>
              </a:solidFill>
              <a:latin typeface="TH SarabunPSK" pitchFamily="34" charset="-34"/>
              <a:cs typeface="TH SarabunPSK" pitchFamily="34" charset="-34"/>
            </a:endParaRPr>
          </a:p>
        </p:txBody>
      </p:sp>
    </p:spTree>
    <p:extLst>
      <p:ext uri="{BB962C8B-B14F-4D97-AF65-F5344CB8AC3E}">
        <p14:creationId xmlns:p14="http://schemas.microsoft.com/office/powerpoint/2010/main" val="1904670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341" y="2646947"/>
            <a:ext cx="11230515" cy="3922818"/>
          </a:xfrm>
        </p:spPr>
        <p:txBody>
          <a:bodyPr>
            <a:normAutofit/>
          </a:bodyPr>
          <a:lstStyle/>
          <a:p>
            <a:pPr lvl="0">
              <a:lnSpc>
                <a:spcPct val="110000"/>
              </a:lnSpc>
            </a:pPr>
            <a:r>
              <a:rPr lang="th-TH" sz="3000" dirty="0">
                <a:latin typeface="TH SarabunPSK" pitchFamily="34" charset="-34"/>
                <a:ea typeface="Tahoma" panose="020B0604030504040204" pitchFamily="34" charset="0"/>
                <a:cs typeface="TH SarabunPSK" pitchFamily="34" charset="-34"/>
              </a:rPr>
              <a:t>คำจำกัดความ</a:t>
            </a:r>
            <a:r>
              <a:rPr lang="th-TH" sz="3000" dirty="0" smtClean="0">
                <a:latin typeface="TH SarabunPSK" pitchFamily="34" charset="-34"/>
                <a:ea typeface="Tahoma" panose="020B0604030504040204" pitchFamily="34" charset="0"/>
                <a:cs typeface="TH SarabunPSK" pitchFamily="34" charset="-34"/>
              </a:rPr>
              <a:t>ของ</a:t>
            </a:r>
            <a:r>
              <a:rPr lang="de-DE" sz="3000" dirty="0" smtClean="0">
                <a:latin typeface="TH SarabunPSK" pitchFamily="34" charset="-34"/>
                <a:ea typeface="Tahoma" panose="020B0604030504040204" pitchFamily="34" charset="0"/>
                <a:cs typeface="TH SarabunPSK" pitchFamily="34" charset="-34"/>
              </a:rPr>
              <a:t> </a:t>
            </a:r>
            <a:r>
              <a:rPr lang="th-TH" sz="3000" dirty="0" smtClean="0">
                <a:latin typeface="TH SarabunPSK" pitchFamily="34" charset="-34"/>
                <a:ea typeface="Tahoma" panose="020B0604030504040204" pitchFamily="34" charset="0"/>
                <a:cs typeface="TH SarabunPSK" pitchFamily="34" charset="-34"/>
              </a:rPr>
              <a:t>EUTR </a:t>
            </a:r>
            <a:r>
              <a:rPr lang="th-TH" sz="3000" dirty="0">
                <a:latin typeface="TH SarabunPSK" pitchFamily="34" charset="-34"/>
                <a:ea typeface="Tahoma" panose="020B0604030504040204" pitchFamily="34" charset="0"/>
                <a:cs typeface="TH SarabunPSK" pitchFamily="34" charset="-34"/>
              </a:rPr>
              <a:t>ครอบคลุมถึงกฏหมายต่างๆ ดังนี้</a:t>
            </a:r>
            <a:endParaRPr lang="en-GB" sz="3000" dirty="0">
              <a:latin typeface="TH SarabunPSK" pitchFamily="34" charset="-34"/>
              <a:ea typeface="Tahoma" panose="020B0604030504040204" pitchFamily="34" charset="0"/>
              <a:cs typeface="TH SarabunPSK" pitchFamily="34" charset="-34"/>
            </a:endParaRPr>
          </a:p>
          <a:p>
            <a:pPr lvl="1">
              <a:lnSpc>
                <a:spcPct val="110000"/>
              </a:lnSpc>
            </a:pPr>
            <a:r>
              <a:rPr lang="th-TH" sz="3000" dirty="0" smtClean="0">
                <a:latin typeface="TH SarabunPSK" pitchFamily="34" charset="-34"/>
                <a:ea typeface="Tahoma" panose="020B0604030504040204" pitchFamily="34" charset="0"/>
                <a:cs typeface="TH SarabunPSK" pitchFamily="34" charset="-34"/>
              </a:rPr>
              <a:t>สิทธิใน</a:t>
            </a:r>
            <a:r>
              <a:rPr lang="th-TH" sz="3000" dirty="0">
                <a:latin typeface="TH SarabunPSK" pitchFamily="34" charset="-34"/>
                <a:ea typeface="Tahoma" panose="020B0604030504040204" pitchFamily="34" charset="0"/>
                <a:cs typeface="TH SarabunPSK" pitchFamily="34" charset="-34"/>
              </a:rPr>
              <a:t>การตัดไม้ในพื้นที่ที่ได้รับอนุญาติ</a:t>
            </a:r>
            <a:endParaRPr lang="en-GB" sz="3000" dirty="0">
              <a:latin typeface="TH SarabunPSK" pitchFamily="34" charset="-34"/>
              <a:ea typeface="Tahoma" panose="020B0604030504040204" pitchFamily="34" charset="0"/>
              <a:cs typeface="TH SarabunPSK" pitchFamily="34" charset="-34"/>
            </a:endParaRPr>
          </a:p>
          <a:p>
            <a:pPr lvl="1">
              <a:lnSpc>
                <a:spcPct val="110000"/>
              </a:lnSpc>
            </a:pPr>
            <a:r>
              <a:rPr lang="th-TH" sz="3000" dirty="0">
                <a:latin typeface="TH SarabunPSK" pitchFamily="34" charset="-34"/>
                <a:ea typeface="Tahoma" panose="020B0604030504040204" pitchFamily="34" charset="0"/>
                <a:cs typeface="TH SarabunPSK" pitchFamily="34" charset="-34"/>
              </a:rPr>
              <a:t>ค่าภาคหลวง ค่าภาษีหรืออากรที่เกี่ยวข้อง</a:t>
            </a:r>
            <a:endParaRPr lang="en-GB" sz="3000" dirty="0">
              <a:latin typeface="TH SarabunPSK" pitchFamily="34" charset="-34"/>
              <a:ea typeface="Tahoma" panose="020B0604030504040204" pitchFamily="34" charset="0"/>
              <a:cs typeface="TH SarabunPSK" pitchFamily="34" charset="-34"/>
            </a:endParaRPr>
          </a:p>
          <a:p>
            <a:pPr lvl="1">
              <a:lnSpc>
                <a:spcPct val="110000"/>
              </a:lnSpc>
            </a:pPr>
            <a:r>
              <a:rPr lang="th-TH" sz="3000" dirty="0">
                <a:latin typeface="TH SarabunPSK" pitchFamily="34" charset="-34"/>
                <a:ea typeface="Tahoma" panose="020B0604030504040204" pitchFamily="34" charset="0"/>
                <a:cs typeface="TH SarabunPSK" pitchFamily="34" charset="-34"/>
              </a:rPr>
              <a:t>กฎหมายอื่นที่เกี่ยวกับการทำไม้โดยตรง เช่น กฎหมายสิ่งแวดล้อม การจัดการป่าไม้ การอนุรักษ์ </a:t>
            </a:r>
            <a:endParaRPr lang="en-GB" sz="3000" dirty="0">
              <a:latin typeface="TH SarabunPSK" pitchFamily="34" charset="-34"/>
              <a:ea typeface="Tahoma" panose="020B0604030504040204" pitchFamily="34" charset="0"/>
              <a:cs typeface="TH SarabunPSK" pitchFamily="34" charset="-34"/>
            </a:endParaRPr>
          </a:p>
          <a:p>
            <a:pPr lvl="1">
              <a:lnSpc>
                <a:spcPct val="110000"/>
              </a:lnSpc>
            </a:pPr>
            <a:r>
              <a:rPr lang="th-TH" sz="3000" dirty="0">
                <a:latin typeface="TH SarabunPSK" pitchFamily="34" charset="-34"/>
                <a:ea typeface="Tahoma" panose="020B0604030504040204" pitchFamily="34" charset="0"/>
                <a:cs typeface="TH SarabunPSK" pitchFamily="34" charset="-34"/>
              </a:rPr>
              <a:t>สิทธิของบุคคลที่สาม</a:t>
            </a:r>
            <a:endParaRPr lang="en-GB" sz="3000" dirty="0">
              <a:latin typeface="TH SarabunPSK" pitchFamily="34" charset="-34"/>
              <a:ea typeface="Tahoma" panose="020B0604030504040204" pitchFamily="34" charset="0"/>
              <a:cs typeface="TH SarabunPSK" pitchFamily="34" charset="-34"/>
            </a:endParaRPr>
          </a:p>
          <a:p>
            <a:pPr lvl="1">
              <a:lnSpc>
                <a:spcPct val="110000"/>
              </a:lnSpc>
            </a:pPr>
            <a:r>
              <a:rPr lang="th-TH" sz="3000" dirty="0">
                <a:latin typeface="TH SarabunPSK" pitchFamily="34" charset="-34"/>
                <a:ea typeface="Tahoma" panose="020B0604030504040204" pitchFamily="34" charset="0"/>
                <a:cs typeface="TH SarabunPSK" pitchFamily="34" charset="-34"/>
              </a:rPr>
              <a:t>กฎหมายการค้า ศุลกากร</a:t>
            </a:r>
            <a:endParaRPr lang="en-GB" sz="30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550D09E1-CAB4-408E-A298-59F1CA6C6FDF}" type="slidenum">
              <a:rPr lang="zh-TW" altLang="en-US" smtClean="0"/>
              <a:pPr/>
              <a:t>8</a:t>
            </a:fld>
            <a:endParaRPr lang="zh-TW" altLang="en-US"/>
          </a:p>
        </p:txBody>
      </p:sp>
      <p:sp>
        <p:nvSpPr>
          <p:cNvPr id="5" name="Title 1"/>
          <p:cNvSpPr txBox="1">
            <a:spLocks/>
          </p:cNvSpPr>
          <p:nvPr/>
        </p:nvSpPr>
        <p:spPr>
          <a:xfrm>
            <a:off x="348339" y="1425391"/>
            <a:ext cx="11506961" cy="11611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chemeClr val="tx2"/>
                </a:solidFill>
                <a:latin typeface="+mn-lt"/>
                <a:ea typeface="+mj-ea"/>
                <a:cs typeface="+mj-cs"/>
              </a:defRPr>
            </a:lvl1pPr>
          </a:lstStyle>
          <a:p>
            <a:r>
              <a:rPr lang="th-TH" sz="3600" dirty="0" smtClean="0">
                <a:solidFill>
                  <a:srgbClr val="006600"/>
                </a:solidFill>
                <a:latin typeface="TH SarabunPSK" pitchFamily="34" charset="-34"/>
                <a:cs typeface="TH SarabunPSK" pitchFamily="34" charset="-34"/>
              </a:rPr>
              <a:t>กฎหมายควบคุมการค้าไม้ของสหภาพยุโรป (</a:t>
            </a:r>
            <a:r>
              <a:rPr lang="en-US" sz="3600" dirty="0" smtClean="0">
                <a:solidFill>
                  <a:srgbClr val="006600"/>
                </a:solidFill>
                <a:latin typeface="TH SarabunPSK" pitchFamily="34" charset="-34"/>
                <a:cs typeface="TH SarabunPSK" pitchFamily="34" charset="-34"/>
              </a:rPr>
              <a:t>EU TR</a:t>
            </a:r>
            <a:r>
              <a:rPr lang="th-TH" sz="3600" dirty="0" smtClean="0">
                <a:solidFill>
                  <a:srgbClr val="006600"/>
                </a:solidFill>
                <a:latin typeface="TH SarabunPSK" pitchFamily="34" charset="-34"/>
                <a:cs typeface="TH SarabunPSK" pitchFamily="34" charset="-34"/>
              </a:rPr>
              <a:t>) - คำจำกัดความของความถูกต้องตามกฎหมาย</a:t>
            </a:r>
            <a:endParaRPr lang="en-GB" sz="3600" dirty="0">
              <a:solidFill>
                <a:srgbClr val="006600"/>
              </a:solidFill>
              <a:latin typeface="TH SarabunPSK" pitchFamily="34" charset="-34"/>
              <a:cs typeface="TH SarabunPSK" pitchFamily="34" charset="-34"/>
            </a:endParaRPr>
          </a:p>
        </p:txBody>
      </p:sp>
    </p:spTree>
    <p:extLst>
      <p:ext uri="{BB962C8B-B14F-4D97-AF65-F5344CB8AC3E}">
        <p14:creationId xmlns:p14="http://schemas.microsoft.com/office/powerpoint/2010/main" val="10316435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48342" y="1155032"/>
            <a:ext cx="11762142" cy="1190024"/>
          </a:xfrm>
        </p:spPr>
        <p:txBody>
          <a:bodyPr>
            <a:normAutofit/>
          </a:bodyPr>
          <a:lstStyle/>
          <a:p>
            <a:r>
              <a:rPr lang="th-TH" sz="3600" dirty="0" smtClean="0">
                <a:solidFill>
                  <a:srgbClr val="006600"/>
                </a:solidFill>
                <a:latin typeface="TH SarabunPSK" pitchFamily="34" charset="-34"/>
                <a:ea typeface="Tahoma" panose="020B0604030504040204" pitchFamily="34" charset="0"/>
                <a:cs typeface="TH SarabunPSK" pitchFamily="34" charset="-34"/>
              </a:rPr>
              <a:t>ความแตกต่างของการตรวจสอบและการรับรอง คืออะไรบ้าง?</a:t>
            </a:r>
            <a:endParaRPr lang="en-US" sz="3600" dirty="0" smtClean="0">
              <a:solidFill>
                <a:srgbClr val="006600"/>
              </a:solidFill>
              <a:latin typeface="TH SarabunPSK" pitchFamily="34" charset="-34"/>
              <a:ea typeface="Tahoma" panose="020B0604030504040204" pitchFamily="34" charset="0"/>
              <a:cs typeface="TH SarabunPSK" pitchFamily="34" charset="-34"/>
            </a:endParaRPr>
          </a:p>
        </p:txBody>
      </p:sp>
      <p:sp>
        <p:nvSpPr>
          <p:cNvPr id="6147" name="Content Placeholder 2"/>
          <p:cNvSpPr>
            <a:spLocks noGrp="1"/>
          </p:cNvSpPr>
          <p:nvPr>
            <p:ph idx="1"/>
          </p:nvPr>
        </p:nvSpPr>
        <p:spPr>
          <a:xfrm>
            <a:off x="348342" y="2169042"/>
            <a:ext cx="11538858" cy="4563546"/>
          </a:xfrm>
        </p:spPr>
        <p:txBody>
          <a:bodyPr>
            <a:normAutofit/>
          </a:bodyPr>
          <a:lstStyle/>
          <a:p>
            <a:pPr lvl="0">
              <a:spcBef>
                <a:spcPts val="1200"/>
              </a:spcBef>
            </a:pPr>
            <a:r>
              <a:rPr lang="en-US" sz="3200" b="1" dirty="0" err="1">
                <a:solidFill>
                  <a:srgbClr val="006600"/>
                </a:solidFill>
                <a:latin typeface="TH SarabunPSK" pitchFamily="34" charset="-34"/>
                <a:ea typeface="Tahoma" panose="020B0604030504040204" pitchFamily="34" charset="0"/>
                <a:cs typeface="TH SarabunPSK" pitchFamily="34" charset="-34"/>
              </a:rPr>
              <a:t>การตรวจสอบ</a:t>
            </a:r>
            <a:endParaRPr lang="en-GB" sz="3200" b="1" dirty="0">
              <a:solidFill>
                <a:srgbClr val="006600"/>
              </a:solidFill>
              <a:latin typeface="TH SarabunPSK" pitchFamily="34" charset="-34"/>
              <a:ea typeface="Tahoma" panose="020B0604030504040204" pitchFamily="34" charset="0"/>
              <a:cs typeface="TH SarabunPSK" pitchFamily="34" charset="-34"/>
            </a:endParaRPr>
          </a:p>
          <a:p>
            <a:pPr lvl="1">
              <a:spcBef>
                <a:spcPts val="600"/>
              </a:spcBef>
            </a:pPr>
            <a:r>
              <a:rPr lang="en-US" sz="3200" dirty="0" err="1">
                <a:latin typeface="TH SarabunPSK" pitchFamily="34" charset="-34"/>
                <a:ea typeface="Tahoma" panose="020B0604030504040204" pitchFamily="34" charset="0"/>
                <a:cs typeface="TH SarabunPSK" pitchFamily="34" charset="-34"/>
              </a:rPr>
              <a:t>ทั่วไปหมายถึงการตรวจสอบทางกฎหมาย</a:t>
            </a:r>
            <a:endParaRPr lang="en-GB" sz="3200" dirty="0">
              <a:latin typeface="TH SarabunPSK" pitchFamily="34" charset="-34"/>
              <a:ea typeface="Tahoma" panose="020B0604030504040204" pitchFamily="34" charset="0"/>
              <a:cs typeface="TH SarabunPSK" pitchFamily="34" charset="-34"/>
            </a:endParaRPr>
          </a:p>
          <a:p>
            <a:pPr lvl="1">
              <a:spcBef>
                <a:spcPts val="600"/>
              </a:spcBef>
            </a:pPr>
            <a:r>
              <a:rPr lang="en-US" sz="3200" dirty="0" err="1">
                <a:latin typeface="TH SarabunPSK" pitchFamily="34" charset="-34"/>
                <a:ea typeface="Tahoma" panose="020B0604030504040204" pitchFamily="34" charset="0"/>
                <a:cs typeface="TH SarabunPSK" pitchFamily="34" charset="-34"/>
              </a:rPr>
              <a:t>หน่วยงานตรวจสอบภายในจะตร</a:t>
            </a:r>
            <a:r>
              <a:rPr lang="th-TH" sz="3200" dirty="0">
                <a:latin typeface="TH SarabunPSK" pitchFamily="34" charset="-34"/>
                <a:ea typeface="Tahoma" panose="020B0604030504040204" pitchFamily="34" charset="0"/>
                <a:cs typeface="TH SarabunPSK" pitchFamily="34" charset="-34"/>
              </a:rPr>
              <a:t>วจตามมาตรฐานของตัวเองหรือจากภายนอก</a:t>
            </a:r>
            <a:endParaRPr lang="en-GB" sz="3200" dirty="0">
              <a:latin typeface="TH SarabunPSK" pitchFamily="34" charset="-34"/>
              <a:ea typeface="Tahoma" panose="020B0604030504040204" pitchFamily="34" charset="0"/>
              <a:cs typeface="TH SarabunPSK" pitchFamily="34" charset="-34"/>
            </a:endParaRPr>
          </a:p>
          <a:p>
            <a:pPr lvl="1">
              <a:spcBef>
                <a:spcPts val="600"/>
              </a:spcBef>
            </a:pPr>
            <a:r>
              <a:rPr lang="en-US" sz="3200" dirty="0" err="1">
                <a:latin typeface="TH SarabunPSK" pitchFamily="34" charset="-34"/>
                <a:ea typeface="Tahoma" panose="020B0604030504040204" pitchFamily="34" charset="0"/>
                <a:cs typeface="TH SarabunPSK" pitchFamily="34" charset="-34"/>
              </a:rPr>
              <a:t>หน่วยงานการตรวจสอบ</a:t>
            </a:r>
            <a:r>
              <a:rPr lang="en-US" sz="3200" dirty="0" err="1" smtClean="0">
                <a:latin typeface="TH SarabunPSK" pitchFamily="34" charset="-34"/>
                <a:ea typeface="Tahoma" panose="020B0604030504040204" pitchFamily="34" charset="0"/>
                <a:cs typeface="TH SarabunPSK" pitchFamily="34" charset="-34"/>
              </a:rPr>
              <a:t>ภายนอก</a:t>
            </a:r>
            <a:endParaRPr lang="en-GB" sz="3200" dirty="0">
              <a:latin typeface="TH SarabunPSK" pitchFamily="34" charset="-34"/>
              <a:ea typeface="Tahoma" panose="020B0604030504040204" pitchFamily="34" charset="0"/>
              <a:cs typeface="TH SarabunPSK" pitchFamily="34" charset="-34"/>
            </a:endParaRPr>
          </a:p>
          <a:p>
            <a:pPr lvl="0">
              <a:spcBef>
                <a:spcPts val="1200"/>
              </a:spcBef>
            </a:pPr>
            <a:r>
              <a:rPr lang="en-US" sz="3200" b="1" dirty="0" err="1">
                <a:solidFill>
                  <a:srgbClr val="006600"/>
                </a:solidFill>
                <a:latin typeface="TH SarabunPSK" pitchFamily="34" charset="-34"/>
                <a:ea typeface="Tahoma" panose="020B0604030504040204" pitchFamily="34" charset="0"/>
                <a:cs typeface="TH SarabunPSK" pitchFamily="34" charset="-34"/>
              </a:rPr>
              <a:t>การรับรอง</a:t>
            </a:r>
            <a:endParaRPr lang="en-GB" sz="3200" b="1" dirty="0">
              <a:solidFill>
                <a:srgbClr val="006600"/>
              </a:solidFill>
              <a:latin typeface="TH SarabunPSK" pitchFamily="34" charset="-34"/>
              <a:ea typeface="Tahoma" panose="020B0604030504040204" pitchFamily="34" charset="0"/>
              <a:cs typeface="TH SarabunPSK" pitchFamily="34" charset="-34"/>
            </a:endParaRPr>
          </a:p>
          <a:p>
            <a:pPr lvl="1">
              <a:spcBef>
                <a:spcPts val="600"/>
              </a:spcBef>
            </a:pPr>
            <a:r>
              <a:rPr lang="en-US" sz="3200" dirty="0" err="1" smtClean="0">
                <a:latin typeface="TH SarabunPSK" pitchFamily="34" charset="-34"/>
                <a:ea typeface="Tahoma" panose="020B0604030504040204" pitchFamily="34" charset="0"/>
                <a:cs typeface="TH SarabunPSK" pitchFamily="34" charset="-34"/>
              </a:rPr>
              <a:t>หน่วยงาน</a:t>
            </a:r>
            <a:r>
              <a:rPr lang="th-TH" sz="3200" dirty="0" smtClean="0">
                <a:latin typeface="TH SarabunPSK" pitchFamily="34" charset="-34"/>
                <a:ea typeface="Tahoma" panose="020B0604030504040204" pitchFamily="34" charset="0"/>
                <a:cs typeface="TH SarabunPSK" pitchFamily="34" charset="-34"/>
              </a:rPr>
              <a:t>ที่รับรอง</a:t>
            </a:r>
            <a:r>
              <a:rPr lang="en-US" sz="3200" dirty="0" err="1" smtClean="0">
                <a:latin typeface="TH SarabunPSK" pitchFamily="34" charset="-34"/>
                <a:ea typeface="Tahoma" panose="020B0604030504040204" pitchFamily="34" charset="0"/>
                <a:cs typeface="TH SarabunPSK" pitchFamily="34" charset="-34"/>
              </a:rPr>
              <a:t>จะ</a:t>
            </a:r>
            <a:r>
              <a:rPr lang="en-US" sz="3200" dirty="0" err="1">
                <a:latin typeface="TH SarabunPSK" pitchFamily="34" charset="-34"/>
                <a:ea typeface="Tahoma" panose="020B0604030504040204" pitchFamily="34" charset="0"/>
                <a:cs typeface="TH SarabunPSK" pitchFamily="34" charset="-34"/>
              </a:rPr>
              <a:t>ตรวจตามมาตรฐานการจัดการป่าไม้ที่เป็นที่</a:t>
            </a:r>
            <a:r>
              <a:rPr lang="en-US" sz="3200" dirty="0" err="1" smtClean="0">
                <a:latin typeface="TH SarabunPSK" pitchFamily="34" charset="-34"/>
                <a:ea typeface="Tahoma" panose="020B0604030504040204" pitchFamily="34" charset="0"/>
                <a:cs typeface="TH SarabunPSK" pitchFamily="34" charset="-34"/>
              </a:rPr>
              <a:t>ยอมรับใน</a:t>
            </a:r>
            <a:r>
              <a:rPr lang="en-US" sz="3200" dirty="0" err="1">
                <a:latin typeface="TH SarabunPSK" pitchFamily="34" charset="-34"/>
                <a:ea typeface="Tahoma" panose="020B0604030504040204" pitchFamily="34" charset="0"/>
                <a:cs typeface="TH SarabunPSK" pitchFamily="34" charset="-34"/>
              </a:rPr>
              <a:t>ระหว่างประเทศ</a:t>
            </a:r>
            <a:r>
              <a:rPr lang="en-US" sz="3200" dirty="0">
                <a:latin typeface="TH SarabunPSK" pitchFamily="34" charset="-34"/>
                <a:ea typeface="Tahoma" panose="020B0604030504040204" pitchFamily="34" charset="0"/>
                <a:cs typeface="TH SarabunPSK" pitchFamily="34" charset="-34"/>
              </a:rPr>
              <a:t> </a:t>
            </a:r>
            <a:endParaRPr lang="en-GB" sz="3200" dirty="0">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550D09E1-CAB4-408E-A298-59F1CA6C6FDF}" type="slidenum">
              <a:rPr lang="zh-TW" altLang="en-US" smtClean="0"/>
              <a:pPr/>
              <a:t>9</a:t>
            </a:fld>
            <a:endParaRPr lang="zh-TW" altLang="en-US"/>
          </a:p>
        </p:txBody>
      </p:sp>
    </p:spTree>
    <p:extLst>
      <p:ext uri="{BB962C8B-B14F-4D97-AF65-F5344CB8AC3E}">
        <p14:creationId xmlns:p14="http://schemas.microsoft.com/office/powerpoint/2010/main" val="749650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697565874F7A419035B3A2A5AA2B17" ma:contentTypeVersion="0" ma:contentTypeDescription="Create a new document." ma:contentTypeScope="" ma:versionID="8a5c323b4b73b751cf3c724d0204977b">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BC2C65-BECB-4318-A5EF-D8CE72CA14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1C0B6B9-8D27-4599-A5C9-743F9825D9FD}">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B8DA7481-943E-4E5B-8352-BD86FE0BD4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3086</Words>
  <Application>Microsoft Office PowerPoint</Application>
  <PresentationFormat>Benutzerdefiniert</PresentationFormat>
  <Paragraphs>282</Paragraphs>
  <Slides>26</Slides>
  <Notes>20</Notes>
  <HiddenSlides>0</HiddenSlides>
  <MMClips>0</MMClips>
  <ScaleCrop>false</ScaleCrop>
  <HeadingPairs>
    <vt:vector size="4" baseType="variant">
      <vt:variant>
        <vt:lpstr>Design</vt:lpstr>
      </vt:variant>
      <vt:variant>
        <vt:i4>1</vt:i4>
      </vt:variant>
      <vt:variant>
        <vt:lpstr>Folientitel</vt:lpstr>
      </vt:variant>
      <vt:variant>
        <vt:i4>26</vt:i4>
      </vt:variant>
    </vt:vector>
  </HeadingPairs>
  <TitlesOfParts>
    <vt:vector size="27" baseType="lpstr">
      <vt:lpstr>Office Theme</vt:lpstr>
      <vt:lpstr>สิ่งสำคัญ: โปรดอ่าน คำเตือนทางกฎหมาย </vt:lpstr>
      <vt:lpstr>การฝึกอบรมวิทยากรผู้ฝึกอบรมในส่วนของ กฎหมายควบคุมการค้าไม้ของสหภาพยุโรป  (EU Timber Regulation)</vt:lpstr>
      <vt:lpstr>อะไรคือไม้ที่ถูกกฎหมาย</vt:lpstr>
      <vt:lpstr>การดูแลความถูกต้องทางกฎหมายของไม้</vt:lpstr>
      <vt:lpstr>ทำไมต้องถูกกฎหมาย?</vt:lpstr>
      <vt:lpstr>นิยามของความถูกต้องทางกฎหมาย</vt:lpstr>
      <vt:lpstr>ระดับของความถูกต้องทางกฎหมาย</vt:lpstr>
      <vt:lpstr>PowerPoint-Präsentation</vt:lpstr>
      <vt:lpstr>ความแตกต่างของการตรวจสอบและการรับรอง คืออะไรบ้าง?</vt:lpstr>
      <vt:lpstr>แผนการรับรองการตรวจสอบทางกฎหมาย (1/2)</vt:lpstr>
      <vt:lpstr>แผนการรับรองการตรวจสอบทางกฎหมาย (2/2)</vt:lpstr>
      <vt:lpstr>การตรวจสอบแหล่งกำเนิด และการตรวจสอบการทำตา กฎหมาย</vt:lpstr>
      <vt:lpstr>ความแตกต่างของแผนการตรวจสอบต่างๆ</vt:lpstr>
      <vt:lpstr>ทำงานอย่างไร?</vt:lpstr>
      <vt:lpstr>แผนการตรวจสอบทางกฎหมาย</vt:lpstr>
      <vt:lpstr>การประเมินผลโครงการที่มีอยู่</vt:lpstr>
      <vt:lpstr>ผลการประเมิน</vt:lpstr>
      <vt:lpstr>ข้อกำหนดของห่วงโซ่การควบคุม (1/3)</vt:lpstr>
      <vt:lpstr>ข้อกำหนดของห่วงโซ่การควบคุม (2/3)</vt:lpstr>
      <vt:lpstr>ข้อกำหนดของห่วงโซ่การควบคุม (3/3)</vt:lpstr>
      <vt:lpstr>วิธีการของห่วงโซ่การควบคุม (1/3)</vt:lpstr>
      <vt:lpstr>วิธีการของห่วงโซ่การควบคุม (2/3)</vt:lpstr>
      <vt:lpstr>วิธีการของห่วงโซ่การควบคุม (3/3)</vt:lpstr>
      <vt:lpstr>ข้อกำหนดการตรวจสอบ</vt:lpstr>
      <vt:lpstr>สรุป</vt:lpstr>
      <vt:lpstr>PowerPoint-Präsentation</vt:lpstr>
    </vt:vector>
  </TitlesOfParts>
  <Company>Doherty Associates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Yu-Fern Lee</dc:creator>
  <cp:lastModifiedBy>GB</cp:lastModifiedBy>
  <cp:revision>135</cp:revision>
  <dcterms:created xsi:type="dcterms:W3CDTF">2013-11-14T15:38:49Z</dcterms:created>
  <dcterms:modified xsi:type="dcterms:W3CDTF">2015-03-05T17:05:06Z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0x010100B7697565874F7A419035B3A2A5AA2B17</vt:lpwstr>
  </property>
</Properties>
</file>